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53" r:id="rId3"/>
    <p:sldId id="354" r:id="rId4"/>
    <p:sldId id="390" r:id="rId5"/>
    <p:sldId id="391" r:id="rId6"/>
    <p:sldId id="392" r:id="rId7"/>
    <p:sldId id="463" r:id="rId8"/>
    <p:sldId id="394" r:id="rId9"/>
    <p:sldId id="464" r:id="rId10"/>
    <p:sldId id="532" r:id="rId11"/>
    <p:sldId id="533" r:id="rId12"/>
    <p:sldId id="465" r:id="rId13"/>
    <p:sldId id="466" r:id="rId14"/>
    <p:sldId id="527" r:id="rId15"/>
    <p:sldId id="493" r:id="rId16"/>
    <p:sldId id="494" r:id="rId17"/>
    <p:sldId id="495" r:id="rId18"/>
    <p:sldId id="468" r:id="rId19"/>
    <p:sldId id="467" r:id="rId20"/>
    <p:sldId id="534" r:id="rId21"/>
    <p:sldId id="535" r:id="rId22"/>
    <p:sldId id="536" r:id="rId23"/>
    <p:sldId id="482" r:id="rId24"/>
    <p:sldId id="521" r:id="rId25"/>
    <p:sldId id="522" r:id="rId26"/>
    <p:sldId id="537" r:id="rId27"/>
    <p:sldId id="483" r:id="rId28"/>
    <p:sldId id="484" r:id="rId29"/>
    <p:sldId id="497" r:id="rId30"/>
    <p:sldId id="498" r:id="rId31"/>
    <p:sldId id="499" r:id="rId32"/>
    <p:sldId id="500" r:id="rId33"/>
    <p:sldId id="501" r:id="rId34"/>
    <p:sldId id="502" r:id="rId35"/>
    <p:sldId id="496" r:id="rId36"/>
    <p:sldId id="486" r:id="rId37"/>
    <p:sldId id="487" r:id="rId38"/>
    <p:sldId id="488" r:id="rId39"/>
    <p:sldId id="503" r:id="rId40"/>
    <p:sldId id="504" r:id="rId41"/>
    <p:sldId id="505" r:id="rId42"/>
    <p:sldId id="506" r:id="rId43"/>
    <p:sldId id="507" r:id="rId44"/>
    <p:sldId id="508" r:id="rId45"/>
    <p:sldId id="489" r:id="rId46"/>
    <p:sldId id="509" r:id="rId47"/>
    <p:sldId id="510" r:id="rId48"/>
    <p:sldId id="511" r:id="rId49"/>
    <p:sldId id="512" r:id="rId50"/>
    <p:sldId id="513" r:id="rId51"/>
    <p:sldId id="514" r:id="rId52"/>
    <p:sldId id="491" r:id="rId53"/>
    <p:sldId id="515" r:id="rId54"/>
    <p:sldId id="516" r:id="rId55"/>
    <p:sldId id="517" r:id="rId56"/>
    <p:sldId id="518" r:id="rId57"/>
    <p:sldId id="519" r:id="rId58"/>
    <p:sldId id="520" r:id="rId59"/>
    <p:sldId id="485" r:id="rId60"/>
    <p:sldId id="528" r:id="rId61"/>
    <p:sldId id="474" r:id="rId62"/>
    <p:sldId id="454" r:id="rId63"/>
    <p:sldId id="395" r:id="rId64"/>
    <p:sldId id="523" r:id="rId65"/>
    <p:sldId id="469" r:id="rId66"/>
    <p:sldId id="470" r:id="rId67"/>
    <p:sldId id="524" r:id="rId68"/>
    <p:sldId id="525" r:id="rId69"/>
    <p:sldId id="471" r:id="rId70"/>
    <p:sldId id="472" r:id="rId71"/>
    <p:sldId id="526" r:id="rId72"/>
    <p:sldId id="473" r:id="rId73"/>
    <p:sldId id="475" r:id="rId74"/>
    <p:sldId id="476" r:id="rId75"/>
    <p:sldId id="477" r:id="rId76"/>
    <p:sldId id="478" r:id="rId77"/>
    <p:sldId id="479" r:id="rId78"/>
    <p:sldId id="538" r:id="rId79"/>
    <p:sldId id="481" r:id="rId80"/>
    <p:sldId id="480" r:id="rId81"/>
    <p:sldId id="529" r:id="rId82"/>
    <p:sldId id="530" r:id="rId83"/>
    <p:sldId id="531"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C0C0"/>
    <a:srgbClr val="8498BD"/>
    <a:srgbClr val="C2C2C2"/>
    <a:srgbClr val="514870"/>
    <a:srgbClr val="FFFFFF"/>
    <a:srgbClr val="FFFDFF"/>
    <a:srgbClr val="D2D0D2"/>
    <a:srgbClr val="D5D3D5"/>
    <a:srgbClr val="FDFBF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884" autoAdjust="0"/>
  </p:normalViewPr>
  <p:slideViewPr>
    <p:cSldViewPr snapToGrid="0">
      <p:cViewPr varScale="1">
        <p:scale>
          <a:sx n="106" d="100"/>
          <a:sy n="106" d="100"/>
        </p:scale>
        <p:origin x="65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microsoft.com/office/2016/11/relationships/changesInfo" Target="changesInfos/changesInfo1.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mdouh Alenezi" userId="aaa25a7cb57ba53e" providerId="LiveId" clId="{1C9E1182-6277-43A7-837D-71BBADE35AB7}"/>
    <pc:docChg chg="custSel modSld">
      <pc:chgData name="Mamdouh Alenezi" userId="aaa25a7cb57ba53e" providerId="LiveId" clId="{1C9E1182-6277-43A7-837D-71BBADE35AB7}" dt="2022-04-01T02:45:00.476" v="0" actId="313"/>
      <pc:docMkLst>
        <pc:docMk/>
      </pc:docMkLst>
      <pc:sldChg chg="modSp mod">
        <pc:chgData name="Mamdouh Alenezi" userId="aaa25a7cb57ba53e" providerId="LiveId" clId="{1C9E1182-6277-43A7-837D-71BBADE35AB7}" dt="2022-04-01T02:45:00.476" v="0" actId="313"/>
        <pc:sldMkLst>
          <pc:docMk/>
          <pc:sldMk cId="2924300342" sldId="495"/>
        </pc:sldMkLst>
        <pc:spChg chg="mod">
          <ac:chgData name="Mamdouh Alenezi" userId="aaa25a7cb57ba53e" providerId="LiveId" clId="{1C9E1182-6277-43A7-837D-71BBADE35AB7}" dt="2022-04-01T02:45:00.476" v="0" actId="313"/>
          <ac:spMkLst>
            <pc:docMk/>
            <pc:sldMk cId="2924300342" sldId="495"/>
            <ac:spMk id="2"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336CEC-2257-4790-AD4E-F35A063A1C9D}" type="doc">
      <dgm:prSet loTypeId="urn:microsoft.com/office/officeart/2008/layout/VerticalCurvedList" loCatId="list" qsTypeId="urn:microsoft.com/office/officeart/2005/8/quickstyle/3d2" qsCatId="3D" csTypeId="urn:microsoft.com/office/officeart/2005/8/colors/accent3_2" csCatId="accent3" phldr="1"/>
      <dgm:spPr/>
      <dgm:t>
        <a:bodyPr/>
        <a:lstStyle/>
        <a:p>
          <a:endParaRPr lang="en-US"/>
        </a:p>
      </dgm:t>
    </dgm:pt>
    <dgm:pt modelId="{7712BC6F-320A-4375-A0CC-40D8F4F3C090}">
      <dgm:prSet phldrT="[Text]"/>
      <dgm:spPr/>
      <dgm:t>
        <a:bodyPr/>
        <a:lstStyle/>
        <a:p>
          <a:r>
            <a:rPr lang="en-US">
              <a:latin typeface="Candara" panose="020E0502030303020204" pitchFamily="34" charset="0"/>
            </a:rPr>
            <a:t>High amounts of risk and uncertainty</a:t>
          </a:r>
        </a:p>
      </dgm:t>
    </dgm:pt>
    <dgm:pt modelId="{3B2983F8-EBB1-4ED0-BED2-25370F1B758D}" type="parTrans" cxnId="{325008F3-5920-47B1-A9A1-5E3718CB48FD}">
      <dgm:prSet/>
      <dgm:spPr/>
      <dgm:t>
        <a:bodyPr/>
        <a:lstStyle/>
        <a:p>
          <a:endParaRPr lang="en-US">
            <a:latin typeface="Candara" panose="020E0502030303020204" pitchFamily="34" charset="0"/>
          </a:endParaRPr>
        </a:p>
      </dgm:t>
    </dgm:pt>
    <dgm:pt modelId="{1F90C1F2-9CC9-4021-A109-1A840DF90FF8}" type="sibTrans" cxnId="{325008F3-5920-47B1-A9A1-5E3718CB48FD}">
      <dgm:prSet/>
      <dgm:spPr/>
      <dgm:t>
        <a:bodyPr/>
        <a:lstStyle/>
        <a:p>
          <a:endParaRPr lang="en-US">
            <a:latin typeface="Candara" panose="020E0502030303020204" pitchFamily="34" charset="0"/>
          </a:endParaRPr>
        </a:p>
      </dgm:t>
    </dgm:pt>
    <dgm:pt modelId="{CC9B3621-5200-4105-9371-CE19C431BE53}">
      <dgm:prSet/>
      <dgm:spPr/>
      <dgm:t>
        <a:bodyPr/>
        <a:lstStyle/>
        <a:p>
          <a:r>
            <a:rPr lang="en-US" dirty="0">
              <a:latin typeface="Candara" panose="020E0502030303020204" pitchFamily="34" charset="0"/>
            </a:rPr>
            <a:t>Not a good model fro complex and </a:t>
          </a:r>
          <a:r>
            <a:rPr lang="en-US" dirty="0" smtClean="0">
              <a:latin typeface="Candara" panose="020E0502030303020204" pitchFamily="34" charset="0"/>
            </a:rPr>
            <a:t>object-oriented </a:t>
          </a:r>
          <a:r>
            <a:rPr lang="en-US" dirty="0">
              <a:latin typeface="Candara" panose="020E0502030303020204" pitchFamily="34" charset="0"/>
            </a:rPr>
            <a:t>projects</a:t>
          </a:r>
        </a:p>
      </dgm:t>
    </dgm:pt>
    <dgm:pt modelId="{222933B1-9BE1-44E4-B9A9-5B422645C920}" type="parTrans" cxnId="{D45DEF5B-3176-42D8-B8C8-68ED942E7886}">
      <dgm:prSet/>
      <dgm:spPr/>
      <dgm:t>
        <a:bodyPr/>
        <a:lstStyle/>
        <a:p>
          <a:endParaRPr lang="en-US">
            <a:latin typeface="Candara" panose="020E0502030303020204" pitchFamily="34" charset="0"/>
          </a:endParaRPr>
        </a:p>
      </dgm:t>
    </dgm:pt>
    <dgm:pt modelId="{76E8DF7C-1482-4243-B61E-5F0DAAC56898}" type="sibTrans" cxnId="{D45DEF5B-3176-42D8-B8C8-68ED942E7886}">
      <dgm:prSet/>
      <dgm:spPr/>
      <dgm:t>
        <a:bodyPr/>
        <a:lstStyle/>
        <a:p>
          <a:endParaRPr lang="en-US">
            <a:latin typeface="Candara" panose="020E0502030303020204" pitchFamily="34" charset="0"/>
          </a:endParaRPr>
        </a:p>
      </dgm:t>
    </dgm:pt>
    <dgm:pt modelId="{B7B68FF6-FB97-4D9A-BE56-87EDDB0E8DE0}">
      <dgm:prSet/>
      <dgm:spPr/>
      <dgm:t>
        <a:bodyPr/>
        <a:lstStyle/>
        <a:p>
          <a:r>
            <a:rPr lang="en-US">
              <a:latin typeface="Candara" panose="020E0502030303020204" pitchFamily="34" charset="0"/>
            </a:rPr>
            <a:t>Not suitable for the projects where requirements are at moderate to hgih risk of changing</a:t>
          </a:r>
        </a:p>
      </dgm:t>
    </dgm:pt>
    <dgm:pt modelId="{62983377-E15D-4036-8C78-7F64DBEB28F4}" type="parTrans" cxnId="{00F21258-E686-4466-B2E4-89568355557D}">
      <dgm:prSet/>
      <dgm:spPr/>
      <dgm:t>
        <a:bodyPr/>
        <a:lstStyle/>
        <a:p>
          <a:endParaRPr lang="en-US">
            <a:latin typeface="Candara" panose="020E0502030303020204" pitchFamily="34" charset="0"/>
          </a:endParaRPr>
        </a:p>
      </dgm:t>
    </dgm:pt>
    <dgm:pt modelId="{DB248A57-BA88-4C7E-AD6E-3706F6C46A9A}" type="sibTrans" cxnId="{00F21258-E686-4466-B2E4-89568355557D}">
      <dgm:prSet/>
      <dgm:spPr/>
      <dgm:t>
        <a:bodyPr/>
        <a:lstStyle/>
        <a:p>
          <a:endParaRPr lang="en-US">
            <a:latin typeface="Candara" panose="020E0502030303020204" pitchFamily="34" charset="0"/>
          </a:endParaRPr>
        </a:p>
      </dgm:t>
    </dgm:pt>
    <dgm:pt modelId="{F9DF3F76-AF9A-43BE-AA2C-A5A30FEB5B3A}">
      <dgm:prSet/>
      <dgm:spPr/>
      <dgm:t>
        <a:bodyPr/>
        <a:lstStyle/>
        <a:p>
          <a:r>
            <a:rPr lang="en-US">
              <a:latin typeface="Candara" panose="020E0502030303020204" pitchFamily="34" charset="0"/>
            </a:rPr>
            <a:t>No working software is produced until late during the lifecycle</a:t>
          </a:r>
        </a:p>
      </dgm:t>
    </dgm:pt>
    <dgm:pt modelId="{8E6A4769-ECBA-44A0-840F-EA7D20EC30CC}" type="parTrans" cxnId="{20ADB2AC-4D7E-454C-9DE7-1A2CA5D2CB38}">
      <dgm:prSet/>
      <dgm:spPr/>
      <dgm:t>
        <a:bodyPr/>
        <a:lstStyle/>
        <a:p>
          <a:endParaRPr lang="en-US">
            <a:latin typeface="Candara" panose="020E0502030303020204" pitchFamily="34" charset="0"/>
          </a:endParaRPr>
        </a:p>
      </dgm:t>
    </dgm:pt>
    <dgm:pt modelId="{68F32047-CA18-41E8-86C1-D114C28E05A8}" type="sibTrans" cxnId="{20ADB2AC-4D7E-454C-9DE7-1A2CA5D2CB38}">
      <dgm:prSet/>
      <dgm:spPr/>
      <dgm:t>
        <a:bodyPr/>
        <a:lstStyle/>
        <a:p>
          <a:endParaRPr lang="en-US">
            <a:latin typeface="Candara" panose="020E0502030303020204" pitchFamily="34" charset="0"/>
          </a:endParaRPr>
        </a:p>
      </dgm:t>
    </dgm:pt>
    <dgm:pt modelId="{D5048AB1-06FC-45C5-8031-EF2CB63844C7}">
      <dgm:prSet/>
      <dgm:spPr/>
      <dgm:t>
        <a:bodyPr/>
        <a:lstStyle/>
        <a:p>
          <a:r>
            <a:rPr lang="en-US">
              <a:latin typeface="Candara" panose="020E0502030303020204" pitchFamily="34" charset="0"/>
            </a:rPr>
            <a:t>Once an application is in the testing stage, it is very difficult to go back and change something</a:t>
          </a:r>
        </a:p>
      </dgm:t>
    </dgm:pt>
    <dgm:pt modelId="{EA85BC50-B858-43AA-9249-9E189EC6314F}" type="parTrans" cxnId="{8320AADE-5AFC-4DC7-8EF9-F9F6631186FA}">
      <dgm:prSet/>
      <dgm:spPr/>
      <dgm:t>
        <a:bodyPr/>
        <a:lstStyle/>
        <a:p>
          <a:endParaRPr lang="en-US">
            <a:latin typeface="Candara" panose="020E0502030303020204" pitchFamily="34" charset="0"/>
          </a:endParaRPr>
        </a:p>
      </dgm:t>
    </dgm:pt>
    <dgm:pt modelId="{05EA4B35-BBDF-4F96-84CA-A6DA2FCB550C}" type="sibTrans" cxnId="{8320AADE-5AFC-4DC7-8EF9-F9F6631186FA}">
      <dgm:prSet/>
      <dgm:spPr/>
      <dgm:t>
        <a:bodyPr/>
        <a:lstStyle/>
        <a:p>
          <a:endParaRPr lang="en-US">
            <a:latin typeface="Candara" panose="020E0502030303020204" pitchFamily="34" charset="0"/>
          </a:endParaRPr>
        </a:p>
      </dgm:t>
    </dgm:pt>
    <dgm:pt modelId="{8874BBF7-B712-45EA-9FD1-374B1B120376}" type="pres">
      <dgm:prSet presAssocID="{0F336CEC-2257-4790-AD4E-F35A063A1C9D}" presName="Name0" presStyleCnt="0">
        <dgm:presLayoutVars>
          <dgm:chMax val="7"/>
          <dgm:chPref val="7"/>
          <dgm:dir/>
        </dgm:presLayoutVars>
      </dgm:prSet>
      <dgm:spPr/>
      <dgm:t>
        <a:bodyPr/>
        <a:lstStyle/>
        <a:p>
          <a:endParaRPr lang="en-US"/>
        </a:p>
      </dgm:t>
    </dgm:pt>
    <dgm:pt modelId="{3AF3908D-4A11-423B-9276-959E730AEDB0}" type="pres">
      <dgm:prSet presAssocID="{0F336CEC-2257-4790-AD4E-F35A063A1C9D}" presName="Name1" presStyleCnt="0"/>
      <dgm:spPr/>
    </dgm:pt>
    <dgm:pt modelId="{A2C07985-12AA-43C8-9AE9-254A7800AE34}" type="pres">
      <dgm:prSet presAssocID="{0F336CEC-2257-4790-AD4E-F35A063A1C9D}" presName="cycle" presStyleCnt="0"/>
      <dgm:spPr/>
    </dgm:pt>
    <dgm:pt modelId="{E88CDAAA-547E-42DE-865B-18D1012F67BD}" type="pres">
      <dgm:prSet presAssocID="{0F336CEC-2257-4790-AD4E-F35A063A1C9D}" presName="srcNode" presStyleLbl="node1" presStyleIdx="0" presStyleCnt="5"/>
      <dgm:spPr/>
    </dgm:pt>
    <dgm:pt modelId="{48A10A5E-0945-4E07-8659-E64A74F86EE5}" type="pres">
      <dgm:prSet presAssocID="{0F336CEC-2257-4790-AD4E-F35A063A1C9D}" presName="conn" presStyleLbl="parChTrans1D2" presStyleIdx="0" presStyleCnt="1"/>
      <dgm:spPr/>
      <dgm:t>
        <a:bodyPr/>
        <a:lstStyle/>
        <a:p>
          <a:endParaRPr lang="en-US"/>
        </a:p>
      </dgm:t>
    </dgm:pt>
    <dgm:pt modelId="{CE6D52BF-891E-44A1-83A0-2E1008A30CB7}" type="pres">
      <dgm:prSet presAssocID="{0F336CEC-2257-4790-AD4E-F35A063A1C9D}" presName="extraNode" presStyleLbl="node1" presStyleIdx="0" presStyleCnt="5"/>
      <dgm:spPr/>
    </dgm:pt>
    <dgm:pt modelId="{C73FA3A9-6366-4CF5-B6F8-5DAC61F2B985}" type="pres">
      <dgm:prSet presAssocID="{0F336CEC-2257-4790-AD4E-F35A063A1C9D}" presName="dstNode" presStyleLbl="node1" presStyleIdx="0" presStyleCnt="5"/>
      <dgm:spPr/>
    </dgm:pt>
    <dgm:pt modelId="{A9D338CD-28B0-4323-90BE-27A50FB63C8D}" type="pres">
      <dgm:prSet presAssocID="{7712BC6F-320A-4375-A0CC-40D8F4F3C090}" presName="text_1" presStyleLbl="node1" presStyleIdx="0" presStyleCnt="5">
        <dgm:presLayoutVars>
          <dgm:bulletEnabled val="1"/>
        </dgm:presLayoutVars>
      </dgm:prSet>
      <dgm:spPr/>
      <dgm:t>
        <a:bodyPr/>
        <a:lstStyle/>
        <a:p>
          <a:endParaRPr lang="en-US"/>
        </a:p>
      </dgm:t>
    </dgm:pt>
    <dgm:pt modelId="{2E11BFDD-63FB-46FE-9F53-5746502DD934}" type="pres">
      <dgm:prSet presAssocID="{7712BC6F-320A-4375-A0CC-40D8F4F3C090}" presName="accent_1" presStyleCnt="0"/>
      <dgm:spPr/>
    </dgm:pt>
    <dgm:pt modelId="{E95B0D1A-677B-4D70-A325-D9AFEC7CC984}" type="pres">
      <dgm:prSet presAssocID="{7712BC6F-320A-4375-A0CC-40D8F4F3C090}" presName="accentRepeatNode" presStyleLbl="solidFgAcc1" presStyleIdx="0" presStyleCnt="5"/>
      <dgm:spPr/>
    </dgm:pt>
    <dgm:pt modelId="{94F4C96D-0F60-41A6-8E3C-99F825EACAA7}" type="pres">
      <dgm:prSet presAssocID="{CC9B3621-5200-4105-9371-CE19C431BE53}" presName="text_2" presStyleLbl="node1" presStyleIdx="1" presStyleCnt="5">
        <dgm:presLayoutVars>
          <dgm:bulletEnabled val="1"/>
        </dgm:presLayoutVars>
      </dgm:prSet>
      <dgm:spPr/>
      <dgm:t>
        <a:bodyPr/>
        <a:lstStyle/>
        <a:p>
          <a:endParaRPr lang="en-US"/>
        </a:p>
      </dgm:t>
    </dgm:pt>
    <dgm:pt modelId="{20CC290D-B4BA-49AF-9719-68A7C51406EC}" type="pres">
      <dgm:prSet presAssocID="{CC9B3621-5200-4105-9371-CE19C431BE53}" presName="accent_2" presStyleCnt="0"/>
      <dgm:spPr/>
    </dgm:pt>
    <dgm:pt modelId="{41A081B9-ED4D-4801-9657-E4E2AC27E6F0}" type="pres">
      <dgm:prSet presAssocID="{CC9B3621-5200-4105-9371-CE19C431BE53}" presName="accentRepeatNode" presStyleLbl="solidFgAcc1" presStyleIdx="1" presStyleCnt="5"/>
      <dgm:spPr/>
    </dgm:pt>
    <dgm:pt modelId="{DB4AF236-30AA-45D2-A1A7-A543114973E2}" type="pres">
      <dgm:prSet presAssocID="{B7B68FF6-FB97-4D9A-BE56-87EDDB0E8DE0}" presName="text_3" presStyleLbl="node1" presStyleIdx="2" presStyleCnt="5">
        <dgm:presLayoutVars>
          <dgm:bulletEnabled val="1"/>
        </dgm:presLayoutVars>
      </dgm:prSet>
      <dgm:spPr/>
      <dgm:t>
        <a:bodyPr/>
        <a:lstStyle/>
        <a:p>
          <a:endParaRPr lang="en-US"/>
        </a:p>
      </dgm:t>
    </dgm:pt>
    <dgm:pt modelId="{0748E116-8CFD-43A2-A1B1-D1610E83D264}" type="pres">
      <dgm:prSet presAssocID="{B7B68FF6-FB97-4D9A-BE56-87EDDB0E8DE0}" presName="accent_3" presStyleCnt="0"/>
      <dgm:spPr/>
    </dgm:pt>
    <dgm:pt modelId="{88BC54CA-739A-4E01-AA24-4376048915DD}" type="pres">
      <dgm:prSet presAssocID="{B7B68FF6-FB97-4D9A-BE56-87EDDB0E8DE0}" presName="accentRepeatNode" presStyleLbl="solidFgAcc1" presStyleIdx="2" presStyleCnt="5"/>
      <dgm:spPr/>
    </dgm:pt>
    <dgm:pt modelId="{3B55B444-5899-4B38-90DD-B24D440959FF}" type="pres">
      <dgm:prSet presAssocID="{F9DF3F76-AF9A-43BE-AA2C-A5A30FEB5B3A}" presName="text_4" presStyleLbl="node1" presStyleIdx="3" presStyleCnt="5">
        <dgm:presLayoutVars>
          <dgm:bulletEnabled val="1"/>
        </dgm:presLayoutVars>
      </dgm:prSet>
      <dgm:spPr/>
      <dgm:t>
        <a:bodyPr/>
        <a:lstStyle/>
        <a:p>
          <a:endParaRPr lang="en-US"/>
        </a:p>
      </dgm:t>
    </dgm:pt>
    <dgm:pt modelId="{E13092B6-1095-4824-8A42-D8AFF84F1104}" type="pres">
      <dgm:prSet presAssocID="{F9DF3F76-AF9A-43BE-AA2C-A5A30FEB5B3A}" presName="accent_4" presStyleCnt="0"/>
      <dgm:spPr/>
    </dgm:pt>
    <dgm:pt modelId="{310269D1-EBA5-44A3-905B-8A1C618E082F}" type="pres">
      <dgm:prSet presAssocID="{F9DF3F76-AF9A-43BE-AA2C-A5A30FEB5B3A}" presName="accentRepeatNode" presStyleLbl="solidFgAcc1" presStyleIdx="3" presStyleCnt="5"/>
      <dgm:spPr/>
    </dgm:pt>
    <dgm:pt modelId="{09911D4E-75AA-4824-A9AF-7AB053BFB7AE}" type="pres">
      <dgm:prSet presAssocID="{D5048AB1-06FC-45C5-8031-EF2CB63844C7}" presName="text_5" presStyleLbl="node1" presStyleIdx="4" presStyleCnt="5">
        <dgm:presLayoutVars>
          <dgm:bulletEnabled val="1"/>
        </dgm:presLayoutVars>
      </dgm:prSet>
      <dgm:spPr/>
      <dgm:t>
        <a:bodyPr/>
        <a:lstStyle/>
        <a:p>
          <a:endParaRPr lang="en-US"/>
        </a:p>
      </dgm:t>
    </dgm:pt>
    <dgm:pt modelId="{6711E821-E2E5-4C42-8F9E-4737A80A4F08}" type="pres">
      <dgm:prSet presAssocID="{D5048AB1-06FC-45C5-8031-EF2CB63844C7}" presName="accent_5" presStyleCnt="0"/>
      <dgm:spPr/>
    </dgm:pt>
    <dgm:pt modelId="{05985D92-1E7F-4190-97E2-76B3E85A1D5B}" type="pres">
      <dgm:prSet presAssocID="{D5048AB1-06FC-45C5-8031-EF2CB63844C7}" presName="accentRepeatNode" presStyleLbl="solidFgAcc1" presStyleIdx="4" presStyleCnt="5"/>
      <dgm:spPr/>
    </dgm:pt>
  </dgm:ptLst>
  <dgm:cxnLst>
    <dgm:cxn modelId="{DF9A8611-BF9A-4B04-AB6F-E73097C83E68}" type="presOf" srcId="{CC9B3621-5200-4105-9371-CE19C431BE53}" destId="{94F4C96D-0F60-41A6-8E3C-99F825EACAA7}" srcOrd="0" destOrd="0" presId="urn:microsoft.com/office/officeart/2008/layout/VerticalCurvedList"/>
    <dgm:cxn modelId="{76F68B48-22C3-4F42-8E4D-FD91609449BF}" type="presOf" srcId="{0F336CEC-2257-4790-AD4E-F35A063A1C9D}" destId="{8874BBF7-B712-45EA-9FD1-374B1B120376}" srcOrd="0" destOrd="0" presId="urn:microsoft.com/office/officeart/2008/layout/VerticalCurvedList"/>
    <dgm:cxn modelId="{E11E0A4A-5378-4112-AB94-D2025A5E52A0}" type="presOf" srcId="{F9DF3F76-AF9A-43BE-AA2C-A5A30FEB5B3A}" destId="{3B55B444-5899-4B38-90DD-B24D440959FF}" srcOrd="0" destOrd="0" presId="urn:microsoft.com/office/officeart/2008/layout/VerticalCurvedList"/>
    <dgm:cxn modelId="{D45DEF5B-3176-42D8-B8C8-68ED942E7886}" srcId="{0F336CEC-2257-4790-AD4E-F35A063A1C9D}" destId="{CC9B3621-5200-4105-9371-CE19C431BE53}" srcOrd="1" destOrd="0" parTransId="{222933B1-9BE1-44E4-B9A9-5B422645C920}" sibTransId="{76E8DF7C-1482-4243-B61E-5F0DAAC56898}"/>
    <dgm:cxn modelId="{DA92BF61-C52E-4D90-AD8D-A13C7DF4A3DE}" type="presOf" srcId="{7712BC6F-320A-4375-A0CC-40D8F4F3C090}" destId="{A9D338CD-28B0-4323-90BE-27A50FB63C8D}" srcOrd="0" destOrd="0" presId="urn:microsoft.com/office/officeart/2008/layout/VerticalCurvedList"/>
    <dgm:cxn modelId="{325008F3-5920-47B1-A9A1-5E3718CB48FD}" srcId="{0F336CEC-2257-4790-AD4E-F35A063A1C9D}" destId="{7712BC6F-320A-4375-A0CC-40D8F4F3C090}" srcOrd="0" destOrd="0" parTransId="{3B2983F8-EBB1-4ED0-BED2-25370F1B758D}" sibTransId="{1F90C1F2-9CC9-4021-A109-1A840DF90FF8}"/>
    <dgm:cxn modelId="{6F5E1AF8-DFD8-4855-B273-8B87CF496642}" type="presOf" srcId="{D5048AB1-06FC-45C5-8031-EF2CB63844C7}" destId="{09911D4E-75AA-4824-A9AF-7AB053BFB7AE}" srcOrd="0" destOrd="0" presId="urn:microsoft.com/office/officeart/2008/layout/VerticalCurvedList"/>
    <dgm:cxn modelId="{84A659D5-9F95-4F54-84EB-11884360C2B0}" type="presOf" srcId="{1F90C1F2-9CC9-4021-A109-1A840DF90FF8}" destId="{48A10A5E-0945-4E07-8659-E64A74F86EE5}" srcOrd="0" destOrd="0" presId="urn:microsoft.com/office/officeart/2008/layout/VerticalCurvedList"/>
    <dgm:cxn modelId="{00F21258-E686-4466-B2E4-89568355557D}" srcId="{0F336CEC-2257-4790-AD4E-F35A063A1C9D}" destId="{B7B68FF6-FB97-4D9A-BE56-87EDDB0E8DE0}" srcOrd="2" destOrd="0" parTransId="{62983377-E15D-4036-8C78-7F64DBEB28F4}" sibTransId="{DB248A57-BA88-4C7E-AD6E-3706F6C46A9A}"/>
    <dgm:cxn modelId="{8320AADE-5AFC-4DC7-8EF9-F9F6631186FA}" srcId="{0F336CEC-2257-4790-AD4E-F35A063A1C9D}" destId="{D5048AB1-06FC-45C5-8031-EF2CB63844C7}" srcOrd="4" destOrd="0" parTransId="{EA85BC50-B858-43AA-9249-9E189EC6314F}" sibTransId="{05EA4B35-BBDF-4F96-84CA-A6DA2FCB550C}"/>
    <dgm:cxn modelId="{20ADB2AC-4D7E-454C-9DE7-1A2CA5D2CB38}" srcId="{0F336CEC-2257-4790-AD4E-F35A063A1C9D}" destId="{F9DF3F76-AF9A-43BE-AA2C-A5A30FEB5B3A}" srcOrd="3" destOrd="0" parTransId="{8E6A4769-ECBA-44A0-840F-EA7D20EC30CC}" sibTransId="{68F32047-CA18-41E8-86C1-D114C28E05A8}"/>
    <dgm:cxn modelId="{7B1A7958-D7C5-434A-8C6E-2A54E5AA2F60}" type="presOf" srcId="{B7B68FF6-FB97-4D9A-BE56-87EDDB0E8DE0}" destId="{DB4AF236-30AA-45D2-A1A7-A543114973E2}" srcOrd="0" destOrd="0" presId="urn:microsoft.com/office/officeart/2008/layout/VerticalCurvedList"/>
    <dgm:cxn modelId="{C1E171C5-3E7E-4DC3-B18E-D13812FE84D3}" type="presParOf" srcId="{8874BBF7-B712-45EA-9FD1-374B1B120376}" destId="{3AF3908D-4A11-423B-9276-959E730AEDB0}" srcOrd="0" destOrd="0" presId="urn:microsoft.com/office/officeart/2008/layout/VerticalCurvedList"/>
    <dgm:cxn modelId="{DB64367B-B88B-4279-A50E-98C4520287FC}" type="presParOf" srcId="{3AF3908D-4A11-423B-9276-959E730AEDB0}" destId="{A2C07985-12AA-43C8-9AE9-254A7800AE34}" srcOrd="0" destOrd="0" presId="urn:microsoft.com/office/officeart/2008/layout/VerticalCurvedList"/>
    <dgm:cxn modelId="{60A89426-39E3-486E-BFEE-C5DF2969CC5C}" type="presParOf" srcId="{A2C07985-12AA-43C8-9AE9-254A7800AE34}" destId="{E88CDAAA-547E-42DE-865B-18D1012F67BD}" srcOrd="0" destOrd="0" presId="urn:microsoft.com/office/officeart/2008/layout/VerticalCurvedList"/>
    <dgm:cxn modelId="{386842D3-6D86-4E2F-B3CC-B76E9657F3FA}" type="presParOf" srcId="{A2C07985-12AA-43C8-9AE9-254A7800AE34}" destId="{48A10A5E-0945-4E07-8659-E64A74F86EE5}" srcOrd="1" destOrd="0" presId="urn:microsoft.com/office/officeart/2008/layout/VerticalCurvedList"/>
    <dgm:cxn modelId="{ECE4F13C-6364-43A6-9B66-717C2BF9D26F}" type="presParOf" srcId="{A2C07985-12AA-43C8-9AE9-254A7800AE34}" destId="{CE6D52BF-891E-44A1-83A0-2E1008A30CB7}" srcOrd="2" destOrd="0" presId="urn:microsoft.com/office/officeart/2008/layout/VerticalCurvedList"/>
    <dgm:cxn modelId="{B0710621-C223-4554-8422-1D31C522FA73}" type="presParOf" srcId="{A2C07985-12AA-43C8-9AE9-254A7800AE34}" destId="{C73FA3A9-6366-4CF5-B6F8-5DAC61F2B985}" srcOrd="3" destOrd="0" presId="urn:microsoft.com/office/officeart/2008/layout/VerticalCurvedList"/>
    <dgm:cxn modelId="{7F23E157-318B-492C-B829-1FE9964B35D9}" type="presParOf" srcId="{3AF3908D-4A11-423B-9276-959E730AEDB0}" destId="{A9D338CD-28B0-4323-90BE-27A50FB63C8D}" srcOrd="1" destOrd="0" presId="urn:microsoft.com/office/officeart/2008/layout/VerticalCurvedList"/>
    <dgm:cxn modelId="{A7EA8D7A-B1D8-4A9D-9A83-48DB7F02B37E}" type="presParOf" srcId="{3AF3908D-4A11-423B-9276-959E730AEDB0}" destId="{2E11BFDD-63FB-46FE-9F53-5746502DD934}" srcOrd="2" destOrd="0" presId="urn:microsoft.com/office/officeart/2008/layout/VerticalCurvedList"/>
    <dgm:cxn modelId="{75CB31AA-D9B9-4260-9610-70D7EF198679}" type="presParOf" srcId="{2E11BFDD-63FB-46FE-9F53-5746502DD934}" destId="{E95B0D1A-677B-4D70-A325-D9AFEC7CC984}" srcOrd="0" destOrd="0" presId="urn:microsoft.com/office/officeart/2008/layout/VerticalCurvedList"/>
    <dgm:cxn modelId="{C76EFBC4-F12E-45DC-AD6B-71E0DD6BCBA7}" type="presParOf" srcId="{3AF3908D-4A11-423B-9276-959E730AEDB0}" destId="{94F4C96D-0F60-41A6-8E3C-99F825EACAA7}" srcOrd="3" destOrd="0" presId="urn:microsoft.com/office/officeart/2008/layout/VerticalCurvedList"/>
    <dgm:cxn modelId="{2361FF48-2D2D-482A-ABA1-F7F52D48DADC}" type="presParOf" srcId="{3AF3908D-4A11-423B-9276-959E730AEDB0}" destId="{20CC290D-B4BA-49AF-9719-68A7C51406EC}" srcOrd="4" destOrd="0" presId="urn:microsoft.com/office/officeart/2008/layout/VerticalCurvedList"/>
    <dgm:cxn modelId="{5E4450DE-9840-4927-B23D-C837DB782CFC}" type="presParOf" srcId="{20CC290D-B4BA-49AF-9719-68A7C51406EC}" destId="{41A081B9-ED4D-4801-9657-E4E2AC27E6F0}" srcOrd="0" destOrd="0" presId="urn:microsoft.com/office/officeart/2008/layout/VerticalCurvedList"/>
    <dgm:cxn modelId="{062DC888-1728-4B12-9B43-28BB6B0F9731}" type="presParOf" srcId="{3AF3908D-4A11-423B-9276-959E730AEDB0}" destId="{DB4AF236-30AA-45D2-A1A7-A543114973E2}" srcOrd="5" destOrd="0" presId="urn:microsoft.com/office/officeart/2008/layout/VerticalCurvedList"/>
    <dgm:cxn modelId="{5F9A5158-DBEA-467D-9A58-8218305D38A2}" type="presParOf" srcId="{3AF3908D-4A11-423B-9276-959E730AEDB0}" destId="{0748E116-8CFD-43A2-A1B1-D1610E83D264}" srcOrd="6" destOrd="0" presId="urn:microsoft.com/office/officeart/2008/layout/VerticalCurvedList"/>
    <dgm:cxn modelId="{318AFB6F-9833-4273-A1B1-604CC3EFBE1C}" type="presParOf" srcId="{0748E116-8CFD-43A2-A1B1-D1610E83D264}" destId="{88BC54CA-739A-4E01-AA24-4376048915DD}" srcOrd="0" destOrd="0" presId="urn:microsoft.com/office/officeart/2008/layout/VerticalCurvedList"/>
    <dgm:cxn modelId="{76288131-5185-4210-8336-69EF91B1444B}" type="presParOf" srcId="{3AF3908D-4A11-423B-9276-959E730AEDB0}" destId="{3B55B444-5899-4B38-90DD-B24D440959FF}" srcOrd="7" destOrd="0" presId="urn:microsoft.com/office/officeart/2008/layout/VerticalCurvedList"/>
    <dgm:cxn modelId="{4E7A5F0D-2074-4A1D-8E40-B4A218960A56}" type="presParOf" srcId="{3AF3908D-4A11-423B-9276-959E730AEDB0}" destId="{E13092B6-1095-4824-8A42-D8AFF84F1104}" srcOrd="8" destOrd="0" presId="urn:microsoft.com/office/officeart/2008/layout/VerticalCurvedList"/>
    <dgm:cxn modelId="{C3A4674C-1BDA-4100-B2C1-573FC187DD7C}" type="presParOf" srcId="{E13092B6-1095-4824-8A42-D8AFF84F1104}" destId="{310269D1-EBA5-44A3-905B-8A1C618E082F}" srcOrd="0" destOrd="0" presId="urn:microsoft.com/office/officeart/2008/layout/VerticalCurvedList"/>
    <dgm:cxn modelId="{4D32E9D3-558D-4066-950C-D9199C176D59}" type="presParOf" srcId="{3AF3908D-4A11-423B-9276-959E730AEDB0}" destId="{09911D4E-75AA-4824-A9AF-7AB053BFB7AE}" srcOrd="9" destOrd="0" presId="urn:microsoft.com/office/officeart/2008/layout/VerticalCurvedList"/>
    <dgm:cxn modelId="{4165DE5E-ABC8-45AA-953B-D1CC951B2983}" type="presParOf" srcId="{3AF3908D-4A11-423B-9276-959E730AEDB0}" destId="{6711E821-E2E5-4C42-8F9E-4737A80A4F08}" srcOrd="10" destOrd="0" presId="urn:microsoft.com/office/officeart/2008/layout/VerticalCurvedList"/>
    <dgm:cxn modelId="{2BE11F1E-BC7A-42C1-9D4C-22B151D6FF24}" type="presParOf" srcId="{6711E821-E2E5-4C42-8F9E-4737A80A4F08}" destId="{05985D92-1E7F-4190-97E2-76B3E85A1D5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A10A5E-0945-4E07-8659-E64A74F86EE5}">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3">
              <a:shade val="60000"/>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A9D338CD-28B0-4323-90BE-27A50FB63C8D}">
      <dsp:nvSpPr>
        <dsp:cNvPr id="0" name=""/>
        <dsp:cNvSpPr/>
      </dsp:nvSpPr>
      <dsp:spPr>
        <a:xfrm>
          <a:off x="509717" y="338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High amounts of risk and uncertainty</a:t>
          </a:r>
        </a:p>
      </dsp:txBody>
      <dsp:txXfrm>
        <a:off x="509717" y="338558"/>
        <a:ext cx="9821162" cy="677550"/>
      </dsp:txXfrm>
    </dsp:sp>
    <dsp:sp modelId="{E95B0D1A-677B-4D70-A325-D9AFEC7CC984}">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94F4C96D-0F60-41A6-8E3C-99F825EACAA7}">
      <dsp:nvSpPr>
        <dsp:cNvPr id="0" name=""/>
        <dsp:cNvSpPr/>
      </dsp:nvSpPr>
      <dsp:spPr>
        <a:xfrm>
          <a:off x="995230" y="1354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dirty="0">
              <a:latin typeface="Candara" panose="020E0502030303020204" pitchFamily="34" charset="0"/>
            </a:rPr>
            <a:t>Not a good model fro complex and </a:t>
          </a:r>
          <a:r>
            <a:rPr lang="en-US" sz="2000" kern="1200" dirty="0" smtClean="0">
              <a:latin typeface="Candara" panose="020E0502030303020204" pitchFamily="34" charset="0"/>
            </a:rPr>
            <a:t>object-oriented </a:t>
          </a:r>
          <a:r>
            <a:rPr lang="en-US" sz="2000" kern="1200" dirty="0">
              <a:latin typeface="Candara" panose="020E0502030303020204" pitchFamily="34" charset="0"/>
            </a:rPr>
            <a:t>projects</a:t>
          </a:r>
        </a:p>
      </dsp:txBody>
      <dsp:txXfrm>
        <a:off x="995230" y="1354558"/>
        <a:ext cx="9335649" cy="677550"/>
      </dsp:txXfrm>
    </dsp:sp>
    <dsp:sp modelId="{41A081B9-ED4D-4801-9657-E4E2AC27E6F0}">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DB4AF236-30AA-45D2-A1A7-A543114973E2}">
      <dsp:nvSpPr>
        <dsp:cNvPr id="0" name=""/>
        <dsp:cNvSpPr/>
      </dsp:nvSpPr>
      <dsp:spPr>
        <a:xfrm>
          <a:off x="1144243" y="2370558"/>
          <a:ext cx="9186636"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Not suitable for the projects where requirements are at moderate to hgih risk of changing</a:t>
          </a:r>
        </a:p>
      </dsp:txBody>
      <dsp:txXfrm>
        <a:off x="1144243" y="2370558"/>
        <a:ext cx="9186636" cy="677550"/>
      </dsp:txXfrm>
    </dsp:sp>
    <dsp:sp modelId="{88BC54CA-739A-4E01-AA24-4376048915DD}">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3B55B444-5899-4B38-90DD-B24D440959FF}">
      <dsp:nvSpPr>
        <dsp:cNvPr id="0" name=""/>
        <dsp:cNvSpPr/>
      </dsp:nvSpPr>
      <dsp:spPr>
        <a:xfrm>
          <a:off x="995230" y="3386558"/>
          <a:ext cx="9335649"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No working software is produced until late during the lifecycle</a:t>
          </a:r>
        </a:p>
      </dsp:txBody>
      <dsp:txXfrm>
        <a:off x="995230" y="3386558"/>
        <a:ext cx="9335649" cy="677550"/>
      </dsp:txXfrm>
    </dsp:sp>
    <dsp:sp modelId="{310269D1-EBA5-44A3-905B-8A1C618E082F}">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 modelId="{09911D4E-75AA-4824-A9AF-7AB053BFB7AE}">
      <dsp:nvSpPr>
        <dsp:cNvPr id="0" name=""/>
        <dsp:cNvSpPr/>
      </dsp:nvSpPr>
      <dsp:spPr>
        <a:xfrm>
          <a:off x="509717" y="4402558"/>
          <a:ext cx="9821162" cy="677550"/>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537805" tIns="50800" rIns="50800" bIns="50800" numCol="1" spcCol="1270" anchor="ctr" anchorCtr="0">
          <a:noAutofit/>
        </a:bodyPr>
        <a:lstStyle/>
        <a:p>
          <a:pPr lvl="0" algn="l" defTabSz="889000">
            <a:lnSpc>
              <a:spcPct val="90000"/>
            </a:lnSpc>
            <a:spcBef>
              <a:spcPct val="0"/>
            </a:spcBef>
            <a:spcAft>
              <a:spcPct val="35000"/>
            </a:spcAft>
          </a:pPr>
          <a:r>
            <a:rPr lang="en-US" sz="2000" kern="1200">
              <a:latin typeface="Candara" panose="020E0502030303020204" pitchFamily="34" charset="0"/>
            </a:rPr>
            <a:t>Once an application is in the testing stage, it is very difficult to go back and change something</a:t>
          </a:r>
        </a:p>
      </dsp:txBody>
      <dsp:txXfrm>
        <a:off x="509717" y="4402558"/>
        <a:ext cx="9821162" cy="677550"/>
      </dsp:txXfrm>
    </dsp:sp>
    <dsp:sp modelId="{05985D92-1E7F-4190-97E2-76B3E85A1D5B}">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threePt" dir="t">
            <a:rot lat="0" lon="0" rev="7500000"/>
          </a:lightRig>
        </a:scene3d>
        <a:sp3d z="152400" extrusionH="63500" prstMaterial="dkEdge">
          <a:bevelT w="120800" h="19050" prst="relaxedInset"/>
          <a:contourClr>
            <a:schemeClr val="bg1"/>
          </a:contourClr>
        </a:sp3d>
      </dsp:spPr>
      <dsp:style>
        <a:lnRef idx="1">
          <a:scrgbClr r="0" g="0" b="0"/>
        </a:lnRef>
        <a:fillRef idx="1">
          <a:scrgbClr r="0" g="0" b="0"/>
        </a:fillRef>
        <a:effectRef idx="2">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DA9887-9249-49FD-809A-BACB264048C3}" type="datetimeFigureOut">
              <a:rPr lang="en-US" smtClean="0"/>
              <a:t>9/14/2022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F07A4B-4191-4CEB-845D-77B454B7E5DE}" type="slidenum">
              <a:rPr lang="en-US" smtClean="0"/>
              <a:t>‹#›</a:t>
            </a:fld>
            <a:endParaRPr lang="en-US"/>
          </a:p>
        </p:txBody>
      </p:sp>
    </p:spTree>
    <p:extLst>
      <p:ext uri="{BB962C8B-B14F-4D97-AF65-F5344CB8AC3E}">
        <p14:creationId xmlns:p14="http://schemas.microsoft.com/office/powerpoint/2010/main" val="12557064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63</a:t>
            </a:fld>
            <a:r>
              <a:rPr lang="en-US" dirty="0"/>
              <a:t> of 98</a:t>
            </a:r>
          </a:p>
        </p:txBody>
      </p:sp>
    </p:spTree>
    <p:extLst>
      <p:ext uri="{BB962C8B-B14F-4D97-AF65-F5344CB8AC3E}">
        <p14:creationId xmlns:p14="http://schemas.microsoft.com/office/powerpoint/2010/main" val="30606207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65</a:t>
            </a:fld>
            <a:r>
              <a:rPr lang="en-US" dirty="0"/>
              <a:t> of 98</a:t>
            </a:r>
          </a:p>
        </p:txBody>
      </p:sp>
    </p:spTree>
    <p:extLst>
      <p:ext uri="{BB962C8B-B14F-4D97-AF65-F5344CB8AC3E}">
        <p14:creationId xmlns:p14="http://schemas.microsoft.com/office/powerpoint/2010/main" val="367554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Rectangle 3"/>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endParaRPr lang="en-US" dirty="0">
              <a:latin typeface="Calibri" charset="0"/>
            </a:endParaRPr>
          </a:p>
        </p:txBody>
      </p:sp>
      <p:sp>
        <p:nvSpPr>
          <p:cNvPr id="2" name="Slide Number Placeholder 1"/>
          <p:cNvSpPr>
            <a:spLocks noGrp="1"/>
          </p:cNvSpPr>
          <p:nvPr>
            <p:ph type="sldNum" sz="quarter" idx="10"/>
          </p:nvPr>
        </p:nvSpPr>
        <p:spPr/>
        <p:txBody>
          <a:bodyPr/>
          <a:lstStyle/>
          <a:p>
            <a:pPr>
              <a:defRPr/>
            </a:pPr>
            <a:fld id="{F0410F35-0C47-794C-85F9-FC23048F5283}" type="slidenum">
              <a:rPr lang="en-US" smtClean="0"/>
              <a:pPr>
                <a:defRPr/>
              </a:pPr>
              <a:t>66</a:t>
            </a:fld>
            <a:r>
              <a:rPr lang="en-US" dirty="0"/>
              <a:t> of 98</a:t>
            </a:r>
          </a:p>
        </p:txBody>
      </p:sp>
    </p:spTree>
    <p:extLst>
      <p:ext uri="{BB962C8B-B14F-4D97-AF65-F5344CB8AC3E}">
        <p14:creationId xmlns:p14="http://schemas.microsoft.com/office/powerpoint/2010/main" val="27964370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ndara" panose="020E0502030303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9EC4D037-51CD-4014-8E96-1ABBDED7F93C}" type="datetime1">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8850350" y="302370"/>
            <a:ext cx="2600325" cy="90909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CCIS Colleg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352786" y="480691"/>
            <a:ext cx="2095500" cy="55245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What is DevOps? | Dynatrace news"/>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4627584" y="230775"/>
            <a:ext cx="1849800" cy="1040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3652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F204FD-CDDA-4B36-9FDC-EF6DD830AE4F}" type="datetime1">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559658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F061AD-3811-436D-BBA8-132BF751594D}" type="datetime1">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537870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3" name="Content Placeholder 2"/>
          <p:cNvSpPr>
            <a:spLocks noGrp="1"/>
          </p:cNvSpPr>
          <p:nvPr>
            <p:ph idx="1"/>
          </p:nvPr>
        </p:nvSpPr>
        <p:spPr>
          <a:xfrm>
            <a:off x="347526" y="1406880"/>
            <a:ext cx="11650767" cy="4746091"/>
          </a:xfrm>
        </p:spPr>
        <p:txBody>
          <a:bodyPr/>
          <a:lstStyle>
            <a:lvl1pPr>
              <a:defRPr>
                <a:latin typeface="Candara" panose="020E0502030303020204" pitchFamily="34" charset="0"/>
              </a:defRPr>
            </a:lvl1pPr>
            <a:lvl2pPr>
              <a:defRPr>
                <a:latin typeface="Candara" panose="020E0502030303020204" pitchFamily="34" charset="0"/>
              </a:defRPr>
            </a:lvl2pPr>
            <a:lvl3pPr>
              <a:defRPr>
                <a:latin typeface="Candara" panose="020E0502030303020204" pitchFamily="34" charset="0"/>
              </a:defRPr>
            </a:lvl3pPr>
            <a:lvl4pPr>
              <a:defRPr>
                <a:latin typeface="Candara" panose="020E0502030303020204" pitchFamily="34" charset="0"/>
              </a:defRPr>
            </a:lvl4pPr>
            <a:lvl5pPr>
              <a:defRPr>
                <a:latin typeface="Candara" panose="020E0502030303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8DF7E5C-1161-47A1-8AC6-18945B9BEBA0}" type="datetime1">
              <a:rPr lang="en-US" smtClean="0"/>
              <a:t>9/14/2022</a:t>
            </a:fld>
            <a:endParaRPr lang="en-US"/>
          </a:p>
        </p:txBody>
      </p:sp>
      <p:sp>
        <p:nvSpPr>
          <p:cNvPr id="5" name="Footer Placeholder 4"/>
          <p:cNvSpPr>
            <a:spLocks noGrp="1"/>
          </p:cNvSpPr>
          <p:nvPr>
            <p:ph type="ftr" sz="quarter" idx="11"/>
          </p:nvPr>
        </p:nvSpPr>
        <p:spPr/>
        <p:txBody>
          <a:bodyPr/>
          <a:lstStyle/>
          <a:p>
            <a:endParaRPr lang="en-US" dirty="0"/>
          </a:p>
        </p:txBody>
      </p:sp>
      <p:sp>
        <p:nvSpPr>
          <p:cNvPr id="13" name="Chevron 12"/>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5" name="Hexagon 14"/>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2173337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normAutofit/>
          </a:bodyPr>
          <a:lstStyle>
            <a:lvl1pPr algn="ctr">
              <a:defRPr sz="5400">
                <a:latin typeface="Candara" panose="020E0502030303020204" pitchFamily="34" charset="0"/>
              </a:defRPr>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D86E040-F4E6-4A4D-B802-0005D490FDAB}" type="datetime1">
              <a:rPr lang="en-US" smtClean="0"/>
              <a:t>9/14/2022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03588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368994-1DCB-4CDE-BE7E-59EE4EA88F30}" type="datetime1">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366809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08FB147-8385-4AF2-9AB4-387963C8D459}" type="datetime1">
              <a:rPr lang="en-US" smtClean="0"/>
              <a:t>9/14/2022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7883665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DCFBB0D-F33D-4BBF-8A2D-8B991F1B795F}" type="datetime1">
              <a:rPr lang="en-US" smtClean="0"/>
              <a:t>9/14/2022</a:t>
            </a:fld>
            <a:endParaRPr lang="en-US"/>
          </a:p>
        </p:txBody>
      </p:sp>
      <p:sp>
        <p:nvSpPr>
          <p:cNvPr id="4" name="Footer Placeholder 3"/>
          <p:cNvSpPr>
            <a:spLocks noGrp="1"/>
          </p:cNvSpPr>
          <p:nvPr>
            <p:ph type="ftr" sz="quarter" idx="11"/>
          </p:nvPr>
        </p:nvSpPr>
        <p:spPr/>
        <p:txBody>
          <a:bodyPr/>
          <a:lstStyle/>
          <a:p>
            <a:endParaRPr lang="en-US"/>
          </a:p>
        </p:txBody>
      </p:sp>
      <p:sp>
        <p:nvSpPr>
          <p:cNvPr id="6" name="Rectangle 5"/>
          <p:cNvSpPr/>
          <p:nvPr userDrawn="1"/>
        </p:nvSpPr>
        <p:spPr>
          <a:xfrm>
            <a:off x="-2493" y="0"/>
            <a:ext cx="12192000" cy="1207301"/>
          </a:xfrm>
          <a:prstGeom prst="rect">
            <a:avLst/>
          </a:prstGeom>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Title 1"/>
          <p:cNvSpPr>
            <a:spLocks noGrp="1"/>
          </p:cNvSpPr>
          <p:nvPr>
            <p:ph type="title"/>
          </p:nvPr>
        </p:nvSpPr>
        <p:spPr>
          <a:xfrm>
            <a:off x="347527" y="-1"/>
            <a:ext cx="11650767" cy="1207301"/>
          </a:xfrm>
        </p:spPr>
        <p:txBody>
          <a:bodyPr/>
          <a:lstStyle>
            <a:lvl1pPr>
              <a:defRPr b="1">
                <a:solidFill>
                  <a:schemeClr val="bg1"/>
                </a:solidFill>
                <a:latin typeface="Candara" panose="020E0502030303020204" pitchFamily="34" charset="0"/>
              </a:defRPr>
            </a:lvl1pPr>
          </a:lstStyle>
          <a:p>
            <a:r>
              <a:rPr lang="en-US"/>
              <a:t>Click to edit Master title style</a:t>
            </a:r>
          </a:p>
        </p:txBody>
      </p:sp>
      <p:sp>
        <p:nvSpPr>
          <p:cNvPr id="8" name="Date Placeholder 3"/>
          <p:cNvSpPr txBox="1">
            <a:spLocks/>
          </p:cNvSpPr>
          <p:nvPr userDrawn="1"/>
        </p:nvSpPr>
        <p:spPr>
          <a:xfrm>
            <a:off x="838200" y="6356350"/>
            <a:ext cx="27432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2F5E2FA-C428-4CE7-95B0-168D3259A5BB}" type="datetimeFigureOut">
              <a:rPr lang="en-US" smtClean="0"/>
              <a:pPr/>
              <a:t>9/14/2022</a:t>
            </a:fld>
            <a:endParaRPr lang="en-US"/>
          </a:p>
        </p:txBody>
      </p:sp>
      <p:sp>
        <p:nvSpPr>
          <p:cNvPr id="9" name="Chevron 8"/>
          <p:cNvSpPr/>
          <p:nvPr userDrawn="1"/>
        </p:nvSpPr>
        <p:spPr>
          <a:xfrm>
            <a:off x="244267" y="6520960"/>
            <a:ext cx="11232732" cy="282011"/>
          </a:xfrm>
          <a:prstGeom prst="chevr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solidFill>
                <a:schemeClr val="tx1"/>
              </a:solidFill>
            </a:endParaRPr>
          </a:p>
        </p:txBody>
      </p:sp>
      <p:sp>
        <p:nvSpPr>
          <p:cNvPr id="11" name="Hexagon 10"/>
          <p:cNvSpPr/>
          <p:nvPr userDrawn="1"/>
        </p:nvSpPr>
        <p:spPr>
          <a:xfrm>
            <a:off x="11477001" y="6520959"/>
            <a:ext cx="521291" cy="282011"/>
          </a:xfrm>
          <a:prstGeom prst="hexago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Slide Number Placeholder 5"/>
          <p:cNvSpPr>
            <a:spLocks noGrp="1"/>
          </p:cNvSpPr>
          <p:nvPr>
            <p:ph type="sldNum" sz="quarter" idx="12"/>
          </p:nvPr>
        </p:nvSpPr>
        <p:spPr>
          <a:xfrm>
            <a:off x="11477000" y="6492875"/>
            <a:ext cx="521291" cy="365125"/>
          </a:xfrm>
        </p:spPr>
        <p:txBody>
          <a:bodyPr/>
          <a:lstStyle>
            <a:lvl1pPr algn="ctr">
              <a:defRPr>
                <a:solidFill>
                  <a:schemeClr val="tx1"/>
                </a:solidFill>
                <a:latin typeface="Candara" panose="020E0502030303020204" pitchFamily="34" charset="0"/>
              </a:defRPr>
            </a:lvl1pPr>
          </a:lstStyle>
          <a:p>
            <a:fld id="{B8DACC02-A2BD-4578-8E03-6D891060A695}" type="slidenum">
              <a:rPr lang="en-US" smtClean="0"/>
              <a:pPr/>
              <a:t>‹#›</a:t>
            </a:fld>
            <a:endParaRPr lang="en-US" dirty="0"/>
          </a:p>
        </p:txBody>
      </p:sp>
    </p:spTree>
    <p:extLst>
      <p:ext uri="{BB962C8B-B14F-4D97-AF65-F5344CB8AC3E}">
        <p14:creationId xmlns:p14="http://schemas.microsoft.com/office/powerpoint/2010/main" val="39503407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6048CB-3718-4552-A25B-7813FDCD6027}" type="datetime1">
              <a:rPr lang="en-US" smtClean="0"/>
              <a:t>9/14/2022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30112499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B94DF85-EBCC-4A6E-AD4E-084D7C635BAB}" type="datetime1">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1711903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1321324-37F2-431E-AA35-CD42361AB766}" type="datetime1">
              <a:rPr lang="en-US" smtClean="0"/>
              <a:t>9/14/2022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DACC02-A2BD-4578-8E03-6D891060A695}" type="slidenum">
              <a:rPr lang="en-US" smtClean="0"/>
              <a:t>‹#›</a:t>
            </a:fld>
            <a:endParaRPr lang="en-US"/>
          </a:p>
        </p:txBody>
      </p:sp>
    </p:spTree>
    <p:extLst>
      <p:ext uri="{BB962C8B-B14F-4D97-AF65-F5344CB8AC3E}">
        <p14:creationId xmlns:p14="http://schemas.microsoft.com/office/powerpoint/2010/main" val="4144297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B1E27-132B-4866-A24A-A3AD0C1B3520}" type="datetime1">
              <a:rPr lang="en-US" smtClean="0"/>
              <a:t>9/14/2022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DACC02-A2BD-4578-8E03-6D891060A695}" type="slidenum">
              <a:rPr lang="en-US" smtClean="0"/>
              <a:t>‹#›</a:t>
            </a:fld>
            <a:endParaRPr lang="en-US"/>
          </a:p>
        </p:txBody>
      </p:sp>
    </p:spTree>
    <p:extLst>
      <p:ext uri="{BB962C8B-B14F-4D97-AF65-F5344CB8AC3E}">
        <p14:creationId xmlns:p14="http://schemas.microsoft.com/office/powerpoint/2010/main" val="33041508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emf"/><Relationship Id="rId4" Type="http://schemas.openxmlformats.org/officeDocument/2006/relationships/image" Target="../media/image13.emf"/></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s://www.appknox.com/blog/history-of-devops"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about.gitlab.com/blog/2021/05/04/gitlabs-2021-survey-uncovers-a-new-devops-maturity-model/"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6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DevOps Overview</a:t>
            </a:r>
          </a:p>
        </p:txBody>
      </p:sp>
      <p:sp>
        <p:nvSpPr>
          <p:cNvPr id="3" name="Subtitle 2"/>
          <p:cNvSpPr>
            <a:spLocks noGrp="1"/>
          </p:cNvSpPr>
          <p:nvPr>
            <p:ph type="subTitle" idx="1"/>
          </p:nvPr>
        </p:nvSpPr>
        <p:spPr/>
        <p:txBody>
          <a:bodyPr/>
          <a:lstStyle/>
          <a:p>
            <a:r>
              <a:rPr lang="en-US" dirty="0"/>
              <a:t>SE489: DevOps Engineering</a:t>
            </a:r>
          </a:p>
        </p:txBody>
      </p:sp>
      <p:sp>
        <p:nvSpPr>
          <p:cNvPr id="4" name="Slide Number Placeholder 3"/>
          <p:cNvSpPr>
            <a:spLocks noGrp="1"/>
          </p:cNvSpPr>
          <p:nvPr>
            <p:ph type="sldNum" sz="quarter" idx="12"/>
          </p:nvPr>
        </p:nvSpPr>
        <p:spPr/>
        <p:txBody>
          <a:bodyPr/>
          <a:lstStyle/>
          <a:p>
            <a:fld id="{B8DACC02-A2BD-4578-8E03-6D891060A695}" type="slidenum">
              <a:rPr lang="en-US" smtClean="0"/>
              <a:t>1</a:t>
            </a:fld>
            <a:endParaRPr lang="en-US"/>
          </a:p>
        </p:txBody>
      </p:sp>
    </p:spTree>
    <p:extLst>
      <p:ext uri="{BB962C8B-B14F-4D97-AF65-F5344CB8AC3E}">
        <p14:creationId xmlns:p14="http://schemas.microsoft.com/office/powerpoint/2010/main" val="8903790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Agile Model</a:t>
            </a:r>
            <a:endParaRPr lang="en-US" dirty="0"/>
          </a:p>
        </p:txBody>
      </p:sp>
      <p:sp>
        <p:nvSpPr>
          <p:cNvPr id="3" name="Content Placeholder 2"/>
          <p:cNvSpPr>
            <a:spLocks noGrp="1"/>
          </p:cNvSpPr>
          <p:nvPr>
            <p:ph idx="1"/>
          </p:nvPr>
        </p:nvSpPr>
        <p:spPr/>
        <p:txBody>
          <a:bodyPr/>
          <a:lstStyle/>
          <a:p>
            <a:r>
              <a:rPr lang="en-US" dirty="0"/>
              <a:t>What makes a development method an agile one</a:t>
            </a:r>
            <a:r>
              <a:rPr lang="en-US" dirty="0" smtClean="0"/>
              <a:t>?</a:t>
            </a:r>
            <a:endParaRPr lang="en-US" dirty="0"/>
          </a:p>
          <a:p>
            <a:pPr lvl="1"/>
            <a:r>
              <a:rPr lang="en-US" dirty="0" smtClean="0"/>
              <a:t>Breakdown </a:t>
            </a:r>
            <a:r>
              <a:rPr lang="en-US" dirty="0"/>
              <a:t>the whole application to different sub-services</a:t>
            </a:r>
          </a:p>
          <a:p>
            <a:pPr lvl="1"/>
            <a:r>
              <a:rPr lang="en-US" dirty="0" smtClean="0"/>
              <a:t>Incremental: </a:t>
            </a:r>
            <a:r>
              <a:rPr lang="en-US" dirty="0"/>
              <a:t>small software releases, with rapid </a:t>
            </a:r>
            <a:r>
              <a:rPr lang="en-US" dirty="0" smtClean="0"/>
              <a:t>cycles </a:t>
            </a:r>
          </a:p>
          <a:p>
            <a:pPr lvl="1"/>
            <a:r>
              <a:rPr lang="en-US" dirty="0" smtClean="0"/>
              <a:t>Cooperative: </a:t>
            </a:r>
            <a:r>
              <a:rPr lang="en-US" dirty="0"/>
              <a:t>customer and developers working constantly </a:t>
            </a:r>
            <a:r>
              <a:rPr lang="en-US" dirty="0" smtClean="0"/>
              <a:t>together with </a:t>
            </a:r>
            <a:r>
              <a:rPr lang="en-US" dirty="0"/>
              <a:t>close communication</a:t>
            </a:r>
          </a:p>
          <a:p>
            <a:pPr lvl="1"/>
            <a:r>
              <a:rPr lang="en-US" dirty="0" smtClean="0"/>
              <a:t>Straightforward: </a:t>
            </a:r>
            <a:r>
              <a:rPr lang="en-US" dirty="0"/>
              <a:t>the method itself is easy to learn and to modify, </a:t>
            </a:r>
            <a:r>
              <a:rPr lang="en-US" dirty="0" smtClean="0"/>
              <a:t>well documented</a:t>
            </a:r>
            <a:endParaRPr lang="en-US" dirty="0"/>
          </a:p>
          <a:p>
            <a:pPr lvl="1"/>
            <a:r>
              <a:rPr lang="en-US" dirty="0" smtClean="0"/>
              <a:t>Adaptive: </a:t>
            </a:r>
            <a:r>
              <a:rPr lang="en-US" dirty="0"/>
              <a:t>able to make last moment </a:t>
            </a:r>
            <a:r>
              <a:rPr lang="en-US" dirty="0" smtClean="0"/>
              <a:t>changes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10</a:t>
            </a:fld>
            <a:endParaRPr lang="en-US" dirty="0"/>
          </a:p>
        </p:txBody>
      </p:sp>
      <p:pic>
        <p:nvPicPr>
          <p:cNvPr id="5" name="Picture 4"/>
          <p:cNvPicPr>
            <a:picLocks noChangeAspect="1"/>
          </p:cNvPicPr>
          <p:nvPr/>
        </p:nvPicPr>
        <p:blipFill>
          <a:blip r:embed="rId2"/>
          <a:stretch>
            <a:fillRect/>
          </a:stretch>
        </p:blipFill>
        <p:spPr>
          <a:xfrm>
            <a:off x="4696926" y="4217831"/>
            <a:ext cx="7040719" cy="2134720"/>
          </a:xfrm>
          <a:prstGeom prst="rect">
            <a:avLst/>
          </a:prstGeom>
        </p:spPr>
      </p:pic>
    </p:spTree>
    <p:extLst>
      <p:ext uri="{BB962C8B-B14F-4D97-AF65-F5344CB8AC3E}">
        <p14:creationId xmlns:p14="http://schemas.microsoft.com/office/powerpoint/2010/main" val="29438012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Agile</a:t>
            </a:r>
          </a:p>
        </p:txBody>
      </p:sp>
      <p:sp>
        <p:nvSpPr>
          <p:cNvPr id="3" name="Content Placeholder 2"/>
          <p:cNvSpPr>
            <a:spLocks noGrp="1"/>
          </p:cNvSpPr>
          <p:nvPr>
            <p:ph idx="1"/>
          </p:nvPr>
        </p:nvSpPr>
        <p:spPr/>
        <p:txBody>
          <a:bodyPr/>
          <a:lstStyle/>
          <a:p>
            <a:r>
              <a:rPr lang="en-US" dirty="0" smtClean="0"/>
              <a:t>Disadvantages:</a:t>
            </a:r>
          </a:p>
          <a:p>
            <a:pPr lvl="1">
              <a:lnSpc>
                <a:spcPct val="200000"/>
              </a:lnSpc>
            </a:pPr>
            <a:r>
              <a:rPr lang="en-US" dirty="0" smtClean="0"/>
              <a:t>Developer computer </a:t>
            </a:r>
            <a:r>
              <a:rPr lang="en-US" dirty="0"/>
              <a:t>is </a:t>
            </a:r>
            <a:r>
              <a:rPr lang="en-US" dirty="0" smtClean="0"/>
              <a:t>used mainly </a:t>
            </a:r>
            <a:r>
              <a:rPr lang="en-US" dirty="0"/>
              <a:t>for testing </a:t>
            </a:r>
            <a:r>
              <a:rPr lang="en-US" dirty="0" smtClean="0"/>
              <a:t>of those features</a:t>
            </a:r>
          </a:p>
          <a:p>
            <a:pPr lvl="1">
              <a:lnSpc>
                <a:spcPct val="200000"/>
              </a:lnSpc>
            </a:pPr>
            <a:r>
              <a:rPr lang="en-US" dirty="0"/>
              <a:t>Test and </a:t>
            </a:r>
            <a:r>
              <a:rPr lang="en-US" dirty="0" smtClean="0"/>
              <a:t>production environment configuration mismatch</a:t>
            </a:r>
          </a:p>
          <a:p>
            <a:pPr lvl="1">
              <a:lnSpc>
                <a:spcPct val="200000"/>
              </a:lnSpc>
            </a:pPr>
            <a:r>
              <a:rPr lang="en-US" dirty="0"/>
              <a:t>Usually </a:t>
            </a:r>
            <a:r>
              <a:rPr lang="en-US" dirty="0" smtClean="0"/>
              <a:t>not tested in production environment</a:t>
            </a:r>
          </a:p>
          <a:p>
            <a:pPr lvl="1">
              <a:lnSpc>
                <a:spcPct val="200000"/>
              </a:lnSpc>
            </a:pPr>
            <a:r>
              <a:rPr lang="en-US" dirty="0" smtClean="0"/>
              <a:t>Developers team and operations team are </a:t>
            </a:r>
            <a:r>
              <a:rPr lang="en-US" dirty="0"/>
              <a:t>in </a:t>
            </a:r>
            <a:r>
              <a:rPr lang="en-US" dirty="0" smtClean="0"/>
              <a:t>silos</a:t>
            </a:r>
          </a:p>
          <a:p>
            <a:pPr lvl="1">
              <a:lnSpc>
                <a:spcPct val="200000"/>
              </a:lnSpc>
            </a:pPr>
            <a:r>
              <a:rPr lang="en-US" dirty="0"/>
              <a:t>Continuous involvement </a:t>
            </a:r>
            <a:r>
              <a:rPr lang="en-US" dirty="0" smtClean="0"/>
              <a:t>of all </a:t>
            </a:r>
            <a:r>
              <a:rPr lang="en-US" dirty="0"/>
              <a:t>the stakeholders.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0147489" y="1814287"/>
            <a:ext cx="1409595" cy="806696"/>
          </a:xfrm>
          <a:prstGeom prst="rect">
            <a:avLst/>
          </a:prstGeom>
        </p:spPr>
      </p:pic>
      <p:pic>
        <p:nvPicPr>
          <p:cNvPr id="6" name="Picture 5"/>
          <p:cNvPicPr>
            <a:picLocks noChangeAspect="1"/>
          </p:cNvPicPr>
          <p:nvPr/>
        </p:nvPicPr>
        <p:blipFill>
          <a:blip r:embed="rId3"/>
          <a:stretch>
            <a:fillRect/>
          </a:stretch>
        </p:blipFill>
        <p:spPr>
          <a:xfrm>
            <a:off x="8711898" y="2702636"/>
            <a:ext cx="985313" cy="804672"/>
          </a:xfrm>
          <a:prstGeom prst="rect">
            <a:avLst/>
          </a:prstGeom>
        </p:spPr>
      </p:pic>
      <p:pic>
        <p:nvPicPr>
          <p:cNvPr id="7" name="Picture 6"/>
          <p:cNvPicPr>
            <a:picLocks noChangeAspect="1"/>
          </p:cNvPicPr>
          <p:nvPr/>
        </p:nvPicPr>
        <p:blipFill>
          <a:blip r:embed="rId4"/>
          <a:stretch>
            <a:fillRect/>
          </a:stretch>
        </p:blipFill>
        <p:spPr>
          <a:xfrm>
            <a:off x="7181863" y="3507308"/>
            <a:ext cx="960551" cy="804672"/>
          </a:xfrm>
          <a:prstGeom prst="rect">
            <a:avLst/>
          </a:prstGeom>
        </p:spPr>
      </p:pic>
      <p:pic>
        <p:nvPicPr>
          <p:cNvPr id="8" name="Picture 7"/>
          <p:cNvPicPr>
            <a:picLocks noChangeAspect="1"/>
          </p:cNvPicPr>
          <p:nvPr/>
        </p:nvPicPr>
        <p:blipFill>
          <a:blip r:embed="rId5"/>
          <a:stretch>
            <a:fillRect/>
          </a:stretch>
        </p:blipFill>
        <p:spPr>
          <a:xfrm>
            <a:off x="7870639" y="4427803"/>
            <a:ext cx="1291112" cy="804672"/>
          </a:xfrm>
          <a:prstGeom prst="rect">
            <a:avLst/>
          </a:prstGeom>
        </p:spPr>
      </p:pic>
      <p:pic>
        <p:nvPicPr>
          <p:cNvPr id="1026" name="Picture 2" descr="Stakeholder Analysis – Continuous Improvement Toolki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70242" y="5348298"/>
            <a:ext cx="1734312" cy="804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3973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Agile</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12</a:t>
            </a:fld>
            <a:endParaRPr lang="en-US"/>
          </a:p>
        </p:txBody>
      </p:sp>
      <p:pic>
        <p:nvPicPr>
          <p:cNvPr id="6" name="Picture 5"/>
          <p:cNvPicPr>
            <a:picLocks noChangeAspect="1"/>
          </p:cNvPicPr>
          <p:nvPr/>
        </p:nvPicPr>
        <p:blipFill rotWithShape="1">
          <a:blip r:embed="rId2"/>
          <a:srcRect b="3419"/>
          <a:stretch/>
        </p:blipFill>
        <p:spPr>
          <a:xfrm>
            <a:off x="761463" y="1541192"/>
            <a:ext cx="10147964" cy="4415988"/>
          </a:xfrm>
          <a:prstGeom prst="rect">
            <a:avLst/>
          </a:prstGeom>
        </p:spPr>
      </p:pic>
      <p:sp>
        <p:nvSpPr>
          <p:cNvPr id="7" name="Oval 6"/>
          <p:cNvSpPr/>
          <p:nvPr/>
        </p:nvSpPr>
        <p:spPr>
          <a:xfrm>
            <a:off x="9795850" y="3204927"/>
            <a:ext cx="814811" cy="679010"/>
          </a:xfrm>
          <a:prstGeom prst="ellipse">
            <a:avLst/>
          </a:prstGeom>
          <a:solidFill>
            <a:srgbClr val="FFFDFF"/>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990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 is DevOps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23654" y="1406525"/>
            <a:ext cx="7898680" cy="4746625"/>
          </a:xfrm>
        </p:spPr>
      </p:pic>
      <p:sp>
        <p:nvSpPr>
          <p:cNvPr id="4" name="Slide Number Placeholder 3"/>
          <p:cNvSpPr>
            <a:spLocks noGrp="1"/>
          </p:cNvSpPr>
          <p:nvPr>
            <p:ph type="sldNum" sz="quarter" idx="12"/>
          </p:nvPr>
        </p:nvSpPr>
        <p:spPr/>
        <p:txBody>
          <a:bodyPr/>
          <a:lstStyle/>
          <a:p>
            <a:fld id="{B8DACC02-A2BD-4578-8E03-6D891060A695}" type="slidenum">
              <a:rPr lang="en-US" smtClean="0"/>
              <a:pPr/>
              <a:t>13</a:t>
            </a:fld>
            <a:endParaRPr lang="en-US" dirty="0"/>
          </a:p>
        </p:txBody>
      </p:sp>
    </p:spTree>
    <p:extLst>
      <p:ext uri="{BB962C8B-B14F-4D97-AF65-F5344CB8AC3E}">
        <p14:creationId xmlns:p14="http://schemas.microsoft.com/office/powerpoint/2010/main" val="31121425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Transformation</a:t>
            </a:r>
            <a:endParaRPr lang="en-US" dirty="0"/>
          </a:p>
        </p:txBody>
      </p:sp>
      <p:sp>
        <p:nvSpPr>
          <p:cNvPr id="3" name="Content Placeholder 2"/>
          <p:cNvSpPr>
            <a:spLocks noGrp="1"/>
          </p:cNvSpPr>
          <p:nvPr>
            <p:ph idx="1"/>
          </p:nvPr>
        </p:nvSpPr>
        <p:spPr/>
        <p:txBody>
          <a:bodyPr/>
          <a:lstStyle/>
          <a:p>
            <a:r>
              <a:rPr lang="en-US" dirty="0"/>
              <a:t>Development wants rapid change</a:t>
            </a:r>
          </a:p>
          <a:p>
            <a:r>
              <a:rPr lang="en-US" dirty="0"/>
              <a:t>Operations wants stability and quality</a:t>
            </a:r>
          </a:p>
          <a:p>
            <a:r>
              <a:rPr lang="en-US" dirty="0"/>
              <a:t>DevOps helps achieve both objectives through creating and transforming shared culture, processes, and technology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14</a:t>
            </a:fld>
            <a:endParaRPr lang="en-US" dirty="0"/>
          </a:p>
        </p:txBody>
      </p:sp>
      <p:pic>
        <p:nvPicPr>
          <p:cNvPr id="5" name="Picture 4"/>
          <p:cNvPicPr>
            <a:picLocks noChangeAspect="1"/>
          </p:cNvPicPr>
          <p:nvPr/>
        </p:nvPicPr>
        <p:blipFill>
          <a:blip r:embed="rId2"/>
          <a:stretch>
            <a:fillRect/>
          </a:stretch>
        </p:blipFill>
        <p:spPr>
          <a:xfrm>
            <a:off x="1614335" y="3447493"/>
            <a:ext cx="8945223" cy="2705478"/>
          </a:xfrm>
          <a:prstGeom prst="rect">
            <a:avLst/>
          </a:prstGeom>
        </p:spPr>
      </p:pic>
      <p:sp>
        <p:nvSpPr>
          <p:cNvPr id="6" name="TextBox 5"/>
          <p:cNvSpPr txBox="1"/>
          <p:nvPr/>
        </p:nvSpPr>
        <p:spPr>
          <a:xfrm>
            <a:off x="3422210" y="6152971"/>
            <a:ext cx="5377758" cy="369332"/>
          </a:xfrm>
          <a:prstGeom prst="rect">
            <a:avLst/>
          </a:prstGeom>
          <a:noFill/>
        </p:spPr>
        <p:txBody>
          <a:bodyPr wrap="square" rtlCol="0">
            <a:spAutoFit/>
          </a:bodyPr>
          <a:lstStyle/>
          <a:p>
            <a:r>
              <a:rPr lang="en-US" b="1" dirty="0" smtClean="0">
                <a:latin typeface="Candara" panose="020E0502030303020204" pitchFamily="34" charset="0"/>
              </a:rPr>
              <a:t>   Agile</a:t>
            </a:r>
            <a:r>
              <a:rPr lang="en-US" dirty="0" smtClean="0">
                <a:latin typeface="Candara" panose="020E0502030303020204" pitchFamily="34" charset="0"/>
              </a:rPr>
              <a:t> fixes this                                       </a:t>
            </a:r>
            <a:r>
              <a:rPr lang="en-US" b="1" dirty="0" smtClean="0">
                <a:latin typeface="Candara" panose="020E0502030303020204" pitchFamily="34" charset="0"/>
              </a:rPr>
              <a:t>DevOps</a:t>
            </a:r>
            <a:r>
              <a:rPr lang="en-US" dirty="0" smtClean="0">
                <a:latin typeface="Candara" panose="020E0502030303020204" pitchFamily="34" charset="0"/>
              </a:rPr>
              <a:t> fixes this</a:t>
            </a:r>
            <a:endParaRPr lang="en-US" dirty="0">
              <a:latin typeface="Candara" panose="020E0502030303020204" pitchFamily="34" charset="0"/>
            </a:endParaRPr>
          </a:p>
        </p:txBody>
      </p:sp>
    </p:spTree>
    <p:extLst>
      <p:ext uri="{BB962C8B-B14F-4D97-AF65-F5344CB8AC3E}">
        <p14:creationId xmlns:p14="http://schemas.microsoft.com/office/powerpoint/2010/main" val="1047325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Content Placeholder 2"/>
          <p:cNvSpPr>
            <a:spLocks noGrp="1"/>
          </p:cNvSpPr>
          <p:nvPr>
            <p:ph idx="1"/>
          </p:nvPr>
        </p:nvSpPr>
        <p:spPr/>
        <p:txBody>
          <a:bodyPr>
            <a:normAutofit/>
          </a:bodyPr>
          <a:lstStyle/>
          <a:p>
            <a:r>
              <a:rPr lang="en-US" dirty="0"/>
              <a:t>DevOps enables us to simultaneously improve:</a:t>
            </a:r>
          </a:p>
          <a:p>
            <a:pPr lvl="1"/>
            <a:r>
              <a:rPr lang="en-US" dirty="0"/>
              <a:t>Organizational performance</a:t>
            </a:r>
          </a:p>
          <a:p>
            <a:pPr lvl="1"/>
            <a:r>
              <a:rPr lang="en-US" dirty="0"/>
              <a:t>Achieve the goals of all the various functional technology roles (e.g., Development, QA, IT Operations, </a:t>
            </a:r>
            <a:r>
              <a:rPr lang="en-US" dirty="0" err="1"/>
              <a:t>Infosec</a:t>
            </a:r>
            <a:r>
              <a:rPr lang="en-US" dirty="0"/>
              <a:t>)</a:t>
            </a:r>
          </a:p>
          <a:p>
            <a:pPr lvl="1"/>
            <a:r>
              <a:rPr lang="en-US" dirty="0"/>
              <a:t>Improve the human condition</a:t>
            </a:r>
          </a:p>
          <a:p>
            <a:r>
              <a:rPr lang="en-US" dirty="0"/>
              <a:t>DevOps shows us that when we have the right architecture, the right technical practices, and the right cultural norms:</a:t>
            </a:r>
          </a:p>
          <a:p>
            <a:pPr lvl="1"/>
            <a:r>
              <a:rPr lang="en-US" dirty="0"/>
              <a:t>Small teams of developers are able to quickly, safely, and independently develop, integrate, test, and deploy changes into production.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15</a:t>
            </a:fld>
            <a:endParaRPr lang="en-US" dirty="0"/>
          </a:p>
        </p:txBody>
      </p:sp>
    </p:spTree>
    <p:extLst>
      <p:ext uri="{BB962C8B-B14F-4D97-AF65-F5344CB8AC3E}">
        <p14:creationId xmlns:p14="http://schemas.microsoft.com/office/powerpoint/2010/main" val="1884330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a:t>
            </a:r>
          </a:p>
        </p:txBody>
      </p:sp>
      <p:sp>
        <p:nvSpPr>
          <p:cNvPr id="3" name="Content Placeholder 2"/>
          <p:cNvSpPr>
            <a:spLocks noGrp="1"/>
          </p:cNvSpPr>
          <p:nvPr>
            <p:ph idx="1"/>
          </p:nvPr>
        </p:nvSpPr>
        <p:spPr/>
        <p:txBody>
          <a:bodyPr>
            <a:normAutofit/>
          </a:bodyPr>
          <a:lstStyle/>
          <a:p>
            <a:r>
              <a:rPr lang="en-US" dirty="0"/>
              <a:t>High-performing organizations using DevOps practices were outperforming their non–high performing peers in the following areas:</a:t>
            </a:r>
          </a:p>
          <a:p>
            <a:pPr lvl="1"/>
            <a:r>
              <a:rPr lang="en-US" dirty="0"/>
              <a:t>Throughput metrics</a:t>
            </a:r>
          </a:p>
          <a:p>
            <a:pPr lvl="1"/>
            <a:r>
              <a:rPr lang="en-US" dirty="0"/>
              <a:t>Code and change deployments (thirty times more frequent)</a:t>
            </a:r>
          </a:p>
          <a:p>
            <a:pPr lvl="1"/>
            <a:r>
              <a:rPr lang="en-US" dirty="0"/>
              <a:t>Code and change deployment lead time (two hundred times faster)</a:t>
            </a:r>
          </a:p>
          <a:p>
            <a:pPr lvl="1"/>
            <a:r>
              <a:rPr lang="en-US" dirty="0"/>
              <a:t>Reliability metrics</a:t>
            </a:r>
          </a:p>
          <a:p>
            <a:pPr lvl="1"/>
            <a:r>
              <a:rPr lang="en-US" dirty="0"/>
              <a:t>Production deployments (sixty times higher change success rate)</a:t>
            </a:r>
          </a:p>
          <a:p>
            <a:pPr lvl="1"/>
            <a:r>
              <a:rPr lang="en-US" dirty="0"/>
              <a:t>Mean time to restore service (168 times faster)</a:t>
            </a:r>
          </a:p>
          <a:p>
            <a:pPr lvl="1"/>
            <a:r>
              <a:rPr lang="en-US" dirty="0"/>
              <a:t>Organizational performance metrics</a:t>
            </a:r>
          </a:p>
          <a:p>
            <a:pPr lvl="1"/>
            <a:r>
              <a:rPr lang="en-US" dirty="0"/>
              <a:t>Productivity, market share, and profitability goals (two times more likely to exceed)</a:t>
            </a:r>
          </a:p>
          <a:p>
            <a:pPr lvl="1"/>
            <a:r>
              <a:rPr lang="en-US" dirty="0"/>
              <a:t>Market capitalization growth (50% higher over three years)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16</a:t>
            </a:fld>
            <a:endParaRPr lang="en-US" dirty="0"/>
          </a:p>
        </p:txBody>
      </p:sp>
    </p:spTree>
    <p:extLst>
      <p:ext uri="{BB962C8B-B14F-4D97-AF65-F5344CB8AC3E}">
        <p14:creationId xmlns:p14="http://schemas.microsoft.com/office/powerpoint/2010/main" val="3890653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Benefits</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17</a:t>
            </a:fld>
            <a:endParaRPr lang="en-US" dirty="0"/>
          </a:p>
        </p:txBody>
      </p:sp>
      <p:pic>
        <p:nvPicPr>
          <p:cNvPr id="1026" name="Picture 2" descr="Most important DevOps benefits"/>
          <p:cNvPicPr>
            <a:picLocks noChangeAspect="1" noChangeArrowheads="1"/>
          </p:cNvPicPr>
          <p:nvPr/>
        </p:nvPicPr>
        <p:blipFill rotWithShape="1">
          <a:blip r:embed="rId2">
            <a:extLst>
              <a:ext uri="{28A0092B-C50C-407E-A947-70E740481C1C}">
                <a14:useLocalDpi xmlns:a14="http://schemas.microsoft.com/office/drawing/2010/main" val="0"/>
              </a:ext>
            </a:extLst>
          </a:blip>
          <a:srcRect l="9944" t="14549" r="2706" b="7273"/>
          <a:stretch/>
        </p:blipFill>
        <p:spPr bwMode="auto">
          <a:xfrm>
            <a:off x="3177765" y="1207300"/>
            <a:ext cx="5508793" cy="53049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4300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18</a:t>
            </a:fld>
            <a:endParaRPr lang="en-US"/>
          </a:p>
        </p:txBody>
      </p:sp>
    </p:spTree>
    <p:extLst>
      <p:ext uri="{BB962C8B-B14F-4D97-AF65-F5344CB8AC3E}">
        <p14:creationId xmlns:p14="http://schemas.microsoft.com/office/powerpoint/2010/main" val="5855651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19</a:t>
            </a:fld>
            <a:endParaRPr lang="en-US" dirty="0"/>
          </a:p>
        </p:txBody>
      </p:sp>
      <p:pic>
        <p:nvPicPr>
          <p:cNvPr id="11266" name="Picture 2" descr="What is DevOps? | DevOps leverage"/>
          <p:cNvPicPr>
            <a:picLocks noChangeAspect="1" noChangeArrowheads="1"/>
          </p:cNvPicPr>
          <p:nvPr/>
        </p:nvPicPr>
        <p:blipFill rotWithShape="1">
          <a:blip r:embed="rId2">
            <a:extLst>
              <a:ext uri="{28A0092B-C50C-407E-A947-70E740481C1C}">
                <a14:useLocalDpi xmlns:a14="http://schemas.microsoft.com/office/drawing/2010/main" val="0"/>
              </a:ext>
            </a:extLst>
          </a:blip>
          <a:srcRect l="2028" t="5055" r="2271" b="1789"/>
          <a:stretch/>
        </p:blipFill>
        <p:spPr bwMode="auto">
          <a:xfrm>
            <a:off x="2453490" y="1491505"/>
            <a:ext cx="6835366" cy="4576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0034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p:txBody>
          <a:bodyPr/>
          <a:lstStyle/>
          <a:p>
            <a:pPr>
              <a:lnSpc>
                <a:spcPct val="150000"/>
              </a:lnSpc>
            </a:pPr>
            <a:r>
              <a:rPr lang="en-US" dirty="0"/>
              <a:t>Why DevOps?</a:t>
            </a:r>
          </a:p>
          <a:p>
            <a:pPr>
              <a:lnSpc>
                <a:spcPct val="150000"/>
              </a:lnSpc>
            </a:pPr>
            <a:r>
              <a:rPr lang="en-US" dirty="0"/>
              <a:t>What is DevOps?</a:t>
            </a:r>
          </a:p>
          <a:p>
            <a:pPr>
              <a:lnSpc>
                <a:spcPct val="150000"/>
              </a:lnSpc>
            </a:pPr>
            <a:r>
              <a:rPr lang="en-US" dirty="0"/>
              <a:t>DevOps: The Three Way</a:t>
            </a:r>
          </a:p>
          <a:p>
            <a:pPr>
              <a:lnSpc>
                <a:spcPct val="150000"/>
              </a:lnSpc>
            </a:pPr>
            <a:r>
              <a:rPr lang="en-US" dirty="0"/>
              <a:t>DevOps Tools and Stages</a:t>
            </a:r>
          </a:p>
          <a:p>
            <a:pPr>
              <a:lnSpc>
                <a:spcPct val="150000"/>
              </a:lnSpc>
            </a:pPr>
            <a:r>
              <a:rPr lang="en-US" dirty="0"/>
              <a:t>DevOps Use Case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a:t>
            </a:fld>
            <a:endParaRPr lang="en-US" dirty="0"/>
          </a:p>
        </p:txBody>
      </p:sp>
    </p:spTree>
    <p:extLst>
      <p:ext uri="{BB962C8B-B14F-4D97-AF65-F5344CB8AC3E}">
        <p14:creationId xmlns:p14="http://schemas.microsoft.com/office/powerpoint/2010/main" val="7929896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History</a:t>
            </a:r>
          </a:p>
        </p:txBody>
      </p:sp>
      <p:sp>
        <p:nvSpPr>
          <p:cNvPr id="3" name="Content Placeholder 2"/>
          <p:cNvSpPr>
            <a:spLocks noGrp="1"/>
          </p:cNvSpPr>
          <p:nvPr>
            <p:ph idx="1"/>
          </p:nvPr>
        </p:nvSpPr>
        <p:spPr/>
        <p:txBody>
          <a:bodyPr>
            <a:normAutofit/>
          </a:bodyPr>
          <a:lstStyle/>
          <a:p>
            <a:r>
              <a:rPr lang="en-US" dirty="0"/>
              <a:t>Concept of DevOps emerged out of a discussion between Andrew </a:t>
            </a:r>
            <a:r>
              <a:rPr lang="en-US" dirty="0" smtClean="0"/>
              <a:t>Clay and </a:t>
            </a:r>
            <a:r>
              <a:rPr lang="en-US" dirty="0"/>
              <a:t>Patrick </a:t>
            </a:r>
            <a:r>
              <a:rPr lang="en-US" dirty="0" err="1"/>
              <a:t>Debois</a:t>
            </a:r>
            <a:r>
              <a:rPr lang="en-US" dirty="0"/>
              <a:t> in 2008.</a:t>
            </a:r>
          </a:p>
          <a:p>
            <a:r>
              <a:rPr lang="en-US" dirty="0" smtClean="0"/>
              <a:t>Read </a:t>
            </a:r>
            <a:r>
              <a:rPr lang="en-US" dirty="0"/>
              <a:t>more at: </a:t>
            </a:r>
            <a:r>
              <a:rPr lang="en-US" dirty="0">
                <a:hlinkClick r:id="rId2"/>
              </a:rPr>
              <a:t>https://</a:t>
            </a:r>
            <a:r>
              <a:rPr lang="en-US" dirty="0" smtClean="0">
                <a:hlinkClick r:id="rId2"/>
              </a:rPr>
              <a:t>www.appknox.com/blog/history-of-devops</a:t>
            </a:r>
            <a:endParaRPr lang="en-US" dirty="0" smtClean="0"/>
          </a:p>
          <a:p>
            <a:r>
              <a:rPr lang="en-US" dirty="0" err="1"/>
              <a:t>Devopsdays</a:t>
            </a:r>
            <a:r>
              <a:rPr lang="en-US" dirty="0"/>
              <a:t> event:</a:t>
            </a:r>
          </a:p>
          <a:p>
            <a:pPr lvl="1"/>
            <a:r>
              <a:rPr lang="en-US" dirty="0" smtClean="0"/>
              <a:t>a </a:t>
            </a:r>
            <a:r>
              <a:rPr lang="en-US" dirty="0"/>
              <a:t>worldwide series of technical conferences</a:t>
            </a:r>
          </a:p>
          <a:p>
            <a:pPr lvl="1"/>
            <a:r>
              <a:rPr lang="en-US" dirty="0" smtClean="0"/>
              <a:t>Topics</a:t>
            </a:r>
            <a:r>
              <a:rPr lang="en-US" dirty="0"/>
              <a:t>: software development, IT infrastructure operations, and the </a:t>
            </a:r>
            <a:r>
              <a:rPr lang="en-US" dirty="0" smtClean="0"/>
              <a:t>intersection between </a:t>
            </a:r>
            <a:r>
              <a:rPr lang="en-US" dirty="0"/>
              <a:t>them.</a:t>
            </a:r>
          </a:p>
          <a:p>
            <a:pPr lvl="1"/>
            <a:r>
              <a:rPr lang="en-US" dirty="0" smtClean="0"/>
              <a:t>Started </a:t>
            </a:r>
            <a:r>
              <a:rPr lang="en-US" dirty="0"/>
              <a:t>2009</a:t>
            </a:r>
          </a:p>
          <a:p>
            <a:pPr lvl="1"/>
            <a:r>
              <a:rPr lang="en-US" dirty="0" smtClean="0"/>
              <a:t>A </a:t>
            </a:r>
            <a:r>
              <a:rPr lang="en-US" dirty="0"/>
              <a:t>series of event in this month (https://devopsdays.org/events)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20</a:t>
            </a:fld>
            <a:endParaRPr lang="en-US" dirty="0"/>
          </a:p>
        </p:txBody>
      </p:sp>
    </p:spTree>
    <p:extLst>
      <p:ext uri="{BB962C8B-B14F-4D97-AF65-F5344CB8AC3E}">
        <p14:creationId xmlns:p14="http://schemas.microsoft.com/office/powerpoint/2010/main" val="38554276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2021 Global </a:t>
            </a:r>
            <a:r>
              <a:rPr lang="en-US" dirty="0" err="1"/>
              <a:t>DevSecOps</a:t>
            </a:r>
            <a:r>
              <a:rPr lang="en-US" dirty="0"/>
              <a:t> Survey by </a:t>
            </a:r>
            <a:r>
              <a:rPr lang="en-US" dirty="0" err="1"/>
              <a:t>GitLab</a:t>
            </a:r>
            <a:r>
              <a:rPr lang="en-US" dirty="0"/>
              <a:t> [</a:t>
            </a:r>
            <a:r>
              <a:rPr lang="en-US" dirty="0">
                <a:hlinkClick r:id="rId2"/>
              </a:rPr>
              <a:t>src</a:t>
            </a:r>
            <a:r>
              <a:rPr lang="en-US" dirty="0"/>
              <a:t>]</a:t>
            </a:r>
          </a:p>
          <a:p>
            <a:pPr lvl="1">
              <a:lnSpc>
                <a:spcPct val="150000"/>
              </a:lnSpc>
            </a:pPr>
            <a:r>
              <a:rPr lang="en-US" dirty="0" smtClean="0"/>
              <a:t>56</a:t>
            </a:r>
            <a:r>
              <a:rPr lang="en-US" dirty="0"/>
              <a:t>% of ops teams are “fully” or mostly automated – up 10% </a:t>
            </a:r>
            <a:r>
              <a:rPr lang="en-US" dirty="0" smtClean="0"/>
              <a:t>from 2020</a:t>
            </a:r>
            <a:r>
              <a:rPr lang="en-US" dirty="0"/>
              <a:t>.</a:t>
            </a:r>
          </a:p>
          <a:p>
            <a:pPr lvl="1">
              <a:lnSpc>
                <a:spcPct val="150000"/>
              </a:lnSpc>
            </a:pPr>
            <a:r>
              <a:rPr lang="en-US" dirty="0" smtClean="0"/>
              <a:t>~</a:t>
            </a:r>
            <a:r>
              <a:rPr lang="en-US" dirty="0"/>
              <a:t>25% of respondents claimed to have full test automation – up 13</a:t>
            </a:r>
            <a:r>
              <a:rPr lang="en-US" dirty="0" smtClean="0"/>
              <a:t>% from </a:t>
            </a:r>
            <a:r>
              <a:rPr lang="en-US" dirty="0"/>
              <a:t>2020.</a:t>
            </a:r>
          </a:p>
          <a:p>
            <a:pPr lvl="1">
              <a:lnSpc>
                <a:spcPct val="150000"/>
              </a:lnSpc>
            </a:pPr>
            <a:r>
              <a:rPr lang="en-US" dirty="0" smtClean="0"/>
              <a:t>75</a:t>
            </a:r>
            <a:r>
              <a:rPr lang="en-US" dirty="0"/>
              <a:t>% of teams are either using AI/ML or bots for test/code review, </a:t>
            </a:r>
            <a:r>
              <a:rPr lang="en-US" dirty="0" smtClean="0"/>
              <a:t>or they’re </a:t>
            </a:r>
            <a:r>
              <a:rPr lang="en-US" dirty="0"/>
              <a:t>planning to – up 41% from 2020.</a:t>
            </a:r>
          </a:p>
          <a:p>
            <a:pPr lvl="1">
              <a:lnSpc>
                <a:spcPct val="150000"/>
              </a:lnSpc>
            </a:pPr>
            <a:r>
              <a:rPr lang="en-US" dirty="0" smtClean="0"/>
              <a:t>60</a:t>
            </a:r>
            <a:r>
              <a:rPr lang="en-US" dirty="0"/>
              <a:t>% of developers are releasing code 2x faster than before – up</a:t>
            </a:r>
          </a:p>
          <a:p>
            <a:pPr lvl="1">
              <a:lnSpc>
                <a:spcPct val="150000"/>
              </a:lnSpc>
            </a:pPr>
            <a:r>
              <a:rPr lang="en-US" dirty="0"/>
              <a:t>25% from (pre-pandemic) 2020.</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21</a:t>
            </a:fld>
            <a:endParaRPr lang="en-US" dirty="0"/>
          </a:p>
        </p:txBody>
      </p:sp>
    </p:spTree>
    <p:extLst>
      <p:ext uri="{BB962C8B-B14F-4D97-AF65-F5344CB8AC3E}">
        <p14:creationId xmlns:p14="http://schemas.microsoft.com/office/powerpoint/2010/main" val="1959158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a:t>
            </a:r>
            <a:r>
              <a:rPr lang="en-US" dirty="0" smtClean="0"/>
              <a:t>Stats</a:t>
            </a:r>
            <a:endParaRPr lang="en-US" dirty="0"/>
          </a:p>
        </p:txBody>
      </p:sp>
      <p:sp>
        <p:nvSpPr>
          <p:cNvPr id="3" name="Content Placeholder 2"/>
          <p:cNvSpPr>
            <a:spLocks noGrp="1"/>
          </p:cNvSpPr>
          <p:nvPr>
            <p:ph idx="1"/>
          </p:nvPr>
        </p:nvSpPr>
        <p:spPr/>
        <p:txBody>
          <a:bodyPr/>
          <a:lstStyle/>
          <a:p>
            <a:r>
              <a:rPr lang="en-US" dirty="0"/>
              <a:t>Netflix:</a:t>
            </a:r>
          </a:p>
          <a:p>
            <a:pPr lvl="1"/>
            <a:r>
              <a:rPr lang="en-US" dirty="0" smtClean="0"/>
              <a:t>1000s </a:t>
            </a:r>
            <a:r>
              <a:rPr lang="en-US" dirty="0"/>
              <a:t>of daily production changes</a:t>
            </a:r>
          </a:p>
          <a:p>
            <a:pPr lvl="1"/>
            <a:r>
              <a:rPr lang="en-US" dirty="0" smtClean="0"/>
              <a:t>10000s </a:t>
            </a:r>
            <a:r>
              <a:rPr lang="en-US" dirty="0"/>
              <a:t>of Virtual instances</a:t>
            </a:r>
          </a:p>
          <a:p>
            <a:pPr lvl="1"/>
            <a:r>
              <a:rPr lang="en-US" dirty="0" smtClean="0"/>
              <a:t>100,000s </a:t>
            </a:r>
            <a:r>
              <a:rPr lang="en-US" dirty="0"/>
              <a:t>of customer interactions/sec</a:t>
            </a:r>
          </a:p>
          <a:p>
            <a:pPr lvl="1"/>
            <a:r>
              <a:rPr lang="en-US" dirty="0" smtClean="0"/>
              <a:t>Billions </a:t>
            </a:r>
            <a:r>
              <a:rPr lang="en-US" dirty="0"/>
              <a:t>of time-series metrics</a:t>
            </a:r>
          </a:p>
          <a:p>
            <a:pPr lvl="1"/>
            <a:r>
              <a:rPr lang="en-US" dirty="0" smtClean="0"/>
              <a:t>100s </a:t>
            </a:r>
            <a:r>
              <a:rPr lang="en-US" dirty="0"/>
              <a:t>of operation engineers</a:t>
            </a:r>
          </a:p>
          <a:p>
            <a:r>
              <a:rPr lang="en-US" dirty="0"/>
              <a:t>Amazon:</a:t>
            </a:r>
          </a:p>
          <a:p>
            <a:pPr lvl="1"/>
            <a:r>
              <a:rPr lang="en-US" dirty="0" smtClean="0"/>
              <a:t>Deploys </a:t>
            </a:r>
            <a:r>
              <a:rPr lang="en-US" dirty="0"/>
              <a:t>more than 20k releases / day</a:t>
            </a:r>
          </a:p>
          <a:p>
            <a:pPr lvl="1"/>
            <a:r>
              <a:rPr lang="en-US" dirty="0" smtClean="0"/>
              <a:t>10s </a:t>
            </a:r>
            <a:r>
              <a:rPr lang="en-US" dirty="0"/>
              <a:t>of apps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22</a:t>
            </a:fld>
            <a:endParaRPr lang="en-US" dirty="0"/>
          </a:p>
        </p:txBody>
      </p:sp>
    </p:spTree>
    <p:extLst>
      <p:ext uri="{BB962C8B-B14F-4D97-AF65-F5344CB8AC3E}">
        <p14:creationId xmlns:p14="http://schemas.microsoft.com/office/powerpoint/2010/main" val="27381117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DevOps?</a:t>
            </a:r>
          </a:p>
        </p:txBody>
      </p:sp>
      <p:sp>
        <p:nvSpPr>
          <p:cNvPr id="3" name="Content Placeholder 2"/>
          <p:cNvSpPr>
            <a:spLocks noGrp="1"/>
          </p:cNvSpPr>
          <p:nvPr>
            <p:ph idx="1"/>
          </p:nvPr>
        </p:nvSpPr>
        <p:spPr/>
        <p:txBody>
          <a:bodyPr>
            <a:normAutofit/>
          </a:bodyPr>
          <a:lstStyle/>
          <a:p>
            <a:r>
              <a:rPr lang="en-US" dirty="0"/>
              <a:t>DevOps is a software development approach that unites the three crucial components</a:t>
            </a:r>
          </a:p>
          <a:p>
            <a:pPr lvl="1"/>
            <a:r>
              <a:rPr lang="en-US" dirty="0"/>
              <a:t>Development</a:t>
            </a:r>
          </a:p>
          <a:p>
            <a:pPr lvl="1"/>
            <a:r>
              <a:rPr lang="en-US" dirty="0"/>
              <a:t>Quality assurance</a:t>
            </a:r>
          </a:p>
          <a:p>
            <a:pPr lvl="1"/>
            <a:r>
              <a:rPr lang="en-US" dirty="0"/>
              <a:t>Operations. </a:t>
            </a:r>
          </a:p>
          <a:p>
            <a:r>
              <a:rPr lang="en-US" dirty="0"/>
              <a:t>It is a natural extension of Agile methodology that facilitates end-to-end responsibility, cross-functional components, and collaboration.</a:t>
            </a:r>
          </a:p>
          <a:p>
            <a:r>
              <a:rPr lang="en-US" dirty="0"/>
              <a:t>DevOps is a set of practices that help teams build, test, and deploy new software more efficiently and accelerate the bug elimination process.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23</a:t>
            </a:fld>
            <a:endParaRPr lang="en-US" dirty="0"/>
          </a:p>
        </p:txBody>
      </p:sp>
      <p:pic>
        <p:nvPicPr>
          <p:cNvPr id="2050" name="Picture 2" descr="What is DevOp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8162" y="5253614"/>
            <a:ext cx="7793368" cy="13716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60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24</a:t>
            </a:fld>
            <a:endParaRPr lang="en-US" dirty="0"/>
          </a:p>
        </p:txBody>
      </p:sp>
      <p:pic>
        <p:nvPicPr>
          <p:cNvPr id="1032" name="Picture 8" descr="DevOps for Data Engineer - DevOps and DataOps in Azur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96918" y="1636259"/>
            <a:ext cx="7541606" cy="40687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71634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DevOps Lifecycle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25</a:t>
            </a:fld>
            <a:endParaRPr lang="en-US" dirty="0"/>
          </a:p>
        </p:txBody>
      </p:sp>
      <p:pic>
        <p:nvPicPr>
          <p:cNvPr id="2052" name="Picture 4" descr="DevOps configuration plan "/>
          <p:cNvPicPr>
            <a:picLocks noChangeAspect="1" noChangeArrowheads="1"/>
          </p:cNvPicPr>
          <p:nvPr/>
        </p:nvPicPr>
        <p:blipFill rotWithShape="1">
          <a:blip r:embed="rId2">
            <a:extLst>
              <a:ext uri="{28A0092B-C50C-407E-A947-70E740481C1C}">
                <a14:useLocalDpi xmlns:a14="http://schemas.microsoft.com/office/drawing/2010/main" val="0"/>
              </a:ext>
            </a:extLst>
          </a:blip>
          <a:srcRect l="24848" t="20752" r="23186" b="20273"/>
          <a:stretch/>
        </p:blipFill>
        <p:spPr bwMode="auto">
          <a:xfrm>
            <a:off x="2444436" y="1883121"/>
            <a:ext cx="6609030" cy="3621386"/>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676523" y="4390931"/>
            <a:ext cx="190123" cy="11045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496837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Goals</a:t>
            </a:r>
          </a:p>
        </p:txBody>
      </p:sp>
      <p:sp>
        <p:nvSpPr>
          <p:cNvPr id="3" name="Content Placeholder 2"/>
          <p:cNvSpPr>
            <a:spLocks noGrp="1"/>
          </p:cNvSpPr>
          <p:nvPr>
            <p:ph idx="1"/>
          </p:nvPr>
        </p:nvSpPr>
        <p:spPr/>
        <p:txBody>
          <a:bodyPr>
            <a:normAutofit fontScale="92500" lnSpcReduction="10000"/>
          </a:bodyPr>
          <a:lstStyle/>
          <a:p>
            <a:r>
              <a:rPr lang="en-US" dirty="0" smtClean="0"/>
              <a:t>Break </a:t>
            </a:r>
            <a:r>
              <a:rPr lang="en-US" dirty="0"/>
              <a:t>down silos</a:t>
            </a:r>
          </a:p>
          <a:p>
            <a:r>
              <a:rPr lang="en-US" dirty="0" smtClean="0"/>
              <a:t>Create </a:t>
            </a:r>
            <a:r>
              <a:rPr lang="en-US" dirty="0"/>
              <a:t>cross-functional teams</a:t>
            </a:r>
          </a:p>
          <a:p>
            <a:r>
              <a:rPr lang="en-US" dirty="0" smtClean="0"/>
              <a:t>Better </a:t>
            </a:r>
            <a:r>
              <a:rPr lang="en-US" dirty="0"/>
              <a:t>IT alignment and business responsiveness</a:t>
            </a:r>
          </a:p>
          <a:p>
            <a:r>
              <a:rPr lang="en-US" dirty="0" smtClean="0"/>
              <a:t>Faster</a:t>
            </a:r>
            <a:r>
              <a:rPr lang="en-US" dirty="0"/>
              <a:t>, smaller, more frequent releases</a:t>
            </a:r>
          </a:p>
          <a:p>
            <a:r>
              <a:rPr lang="en-US" dirty="0" smtClean="0"/>
              <a:t>Improved</a:t>
            </a:r>
            <a:endParaRPr lang="en-US" dirty="0"/>
          </a:p>
          <a:p>
            <a:pPr lvl="1"/>
            <a:r>
              <a:rPr lang="en-US" dirty="0" smtClean="0"/>
              <a:t>Time </a:t>
            </a:r>
            <a:r>
              <a:rPr lang="en-US" dirty="0"/>
              <a:t>to market</a:t>
            </a:r>
          </a:p>
          <a:p>
            <a:pPr lvl="1"/>
            <a:r>
              <a:rPr lang="en-US" dirty="0" smtClean="0"/>
              <a:t>Quality </a:t>
            </a:r>
            <a:r>
              <a:rPr lang="en-US" dirty="0"/>
              <a:t>of code, products and services</a:t>
            </a:r>
          </a:p>
          <a:p>
            <a:pPr lvl="1"/>
            <a:r>
              <a:rPr lang="en-US" dirty="0" smtClean="0"/>
              <a:t>Productivity</a:t>
            </a:r>
            <a:endParaRPr lang="en-US" dirty="0"/>
          </a:p>
          <a:p>
            <a:pPr lvl="1"/>
            <a:r>
              <a:rPr lang="en-US" dirty="0" smtClean="0"/>
              <a:t>Customer </a:t>
            </a:r>
            <a:r>
              <a:rPr lang="en-US" dirty="0"/>
              <a:t>satisfaction</a:t>
            </a:r>
          </a:p>
          <a:p>
            <a:pPr lvl="1"/>
            <a:r>
              <a:rPr lang="en-US" dirty="0" smtClean="0"/>
              <a:t>Employee </a:t>
            </a:r>
            <a:r>
              <a:rPr lang="en-US" dirty="0"/>
              <a:t>satisfaction</a:t>
            </a:r>
          </a:p>
          <a:p>
            <a:r>
              <a:rPr lang="en-US" dirty="0" smtClean="0"/>
              <a:t>Less </a:t>
            </a:r>
            <a:r>
              <a:rPr lang="en-US" dirty="0"/>
              <a:t>waste and fewer defects</a:t>
            </a:r>
          </a:p>
          <a:p>
            <a:r>
              <a:rPr lang="en-US" dirty="0" smtClean="0"/>
              <a:t>Lower </a:t>
            </a:r>
            <a:r>
              <a:rPr lang="en-US" dirty="0"/>
              <a:t>long‐term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26</a:t>
            </a:fld>
            <a:endParaRPr lang="en-US" dirty="0"/>
          </a:p>
        </p:txBody>
      </p:sp>
      <p:pic>
        <p:nvPicPr>
          <p:cNvPr id="3074" name="Picture 2" descr="DevOps team formation. (a) Traditional horizontal teams. (b) Vertical... |  Download Scientific Diagram"/>
          <p:cNvPicPr>
            <a:picLocks noChangeAspect="1" noChangeArrowheads="1"/>
          </p:cNvPicPr>
          <p:nvPr/>
        </p:nvPicPr>
        <p:blipFill rotWithShape="1">
          <a:blip r:embed="rId2">
            <a:extLst>
              <a:ext uri="{28A0092B-C50C-407E-A947-70E740481C1C}">
                <a14:useLocalDpi xmlns:a14="http://schemas.microsoft.com/office/drawing/2010/main" val="0"/>
              </a:ext>
            </a:extLst>
          </a:blip>
          <a:srcRect b="4546"/>
          <a:stretch/>
        </p:blipFill>
        <p:spPr bwMode="auto">
          <a:xfrm>
            <a:off x="6744987" y="2942933"/>
            <a:ext cx="5017832" cy="28512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594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27</a:t>
            </a:fld>
            <a:endParaRPr lang="en-US" dirty="0"/>
          </a:p>
        </p:txBody>
      </p:sp>
      <p:pic>
        <p:nvPicPr>
          <p:cNvPr id="2050" name="Picture 2" descr="https://miro.medium.com/max/1400/0*XY7sPMU3uLClIT6_.jpeg"/>
          <p:cNvPicPr>
            <a:picLocks noChangeAspect="1" noChangeArrowheads="1"/>
          </p:cNvPicPr>
          <p:nvPr/>
        </p:nvPicPr>
        <p:blipFill rotWithShape="1">
          <a:blip r:embed="rId2">
            <a:extLst>
              <a:ext uri="{28A0092B-C50C-407E-A947-70E740481C1C}">
                <a14:useLocalDpi xmlns:a14="http://schemas.microsoft.com/office/drawing/2010/main" val="0"/>
              </a:ext>
            </a:extLst>
          </a:blip>
          <a:srcRect t="24686"/>
          <a:stretch/>
        </p:blipFill>
        <p:spPr bwMode="auto">
          <a:xfrm>
            <a:off x="888906" y="1711105"/>
            <a:ext cx="9753600" cy="3845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33419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Core Fundamentals of DevOps</a:t>
            </a:r>
          </a:p>
        </p:txBody>
      </p:sp>
      <p:sp>
        <p:nvSpPr>
          <p:cNvPr id="3" name="Content Placeholder 2"/>
          <p:cNvSpPr>
            <a:spLocks noGrp="1"/>
          </p:cNvSpPr>
          <p:nvPr>
            <p:ph idx="1"/>
          </p:nvPr>
        </p:nvSpPr>
        <p:spPr/>
        <p:txBody>
          <a:bodyPr>
            <a:normAutofit/>
          </a:bodyPr>
          <a:lstStyle/>
          <a:p>
            <a:r>
              <a:rPr lang="en-US" dirty="0"/>
              <a:t>Automation:</a:t>
            </a:r>
          </a:p>
          <a:p>
            <a:pPr lvl="1"/>
            <a:r>
              <a:rPr lang="en-US" dirty="0"/>
              <a:t>It is the first step in making your organization DevOps-rich.</a:t>
            </a:r>
          </a:p>
          <a:p>
            <a:pPr lvl="1"/>
            <a:r>
              <a:rPr lang="en-US" dirty="0"/>
              <a:t>By creating a more efficient workflow, DevOps helps in keeping everything monitored and reported.</a:t>
            </a:r>
          </a:p>
          <a:p>
            <a:r>
              <a:rPr lang="en-US" dirty="0"/>
              <a:t>Tools:</a:t>
            </a:r>
          </a:p>
          <a:p>
            <a:pPr lvl="1"/>
            <a:r>
              <a:rPr lang="en-US" dirty="0"/>
              <a:t>DevOps culture is all about automation and increased collaboration</a:t>
            </a:r>
          </a:p>
          <a:p>
            <a:r>
              <a:rPr lang="en-US" dirty="0"/>
              <a:t>Culture:</a:t>
            </a:r>
          </a:p>
          <a:p>
            <a:pPr lvl="1"/>
            <a:r>
              <a:rPr lang="en-US" dirty="0"/>
              <a:t>DevOps implementation leads to speedy delivery, superior communication, better scalability, process automation, and a better environment for technical stability.</a:t>
            </a:r>
          </a:p>
          <a:p>
            <a:pPr lvl="1"/>
            <a:r>
              <a:rPr lang="en-US" dirty="0"/>
              <a:t>DevOps culture thus results in streamlining the software development life cycle at every stage.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28</a:t>
            </a:fld>
            <a:endParaRPr lang="en-US" dirty="0"/>
          </a:p>
        </p:txBody>
      </p:sp>
    </p:spTree>
    <p:extLst>
      <p:ext uri="{BB962C8B-B14F-4D97-AF65-F5344CB8AC3E}">
        <p14:creationId xmlns:p14="http://schemas.microsoft.com/office/powerpoint/2010/main" val="6856511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B4AA1E-57E4-468E-BCD9-88345FA959CA}"/>
              </a:ext>
            </a:extLst>
          </p:cNvPr>
          <p:cNvSpPr>
            <a:spLocks noGrp="1"/>
          </p:cNvSpPr>
          <p:nvPr>
            <p:ph type="title"/>
          </p:nvPr>
        </p:nvSpPr>
        <p:spPr/>
        <p:txBody>
          <a:bodyPr/>
          <a:lstStyle/>
          <a:p>
            <a:r>
              <a:rPr lang="en-US" dirty="0"/>
              <a:t>Agile, Cont. Delivery, and the Three Way</a:t>
            </a:r>
          </a:p>
        </p:txBody>
      </p:sp>
      <p:sp>
        <p:nvSpPr>
          <p:cNvPr id="3" name="Content Placeholder 2">
            <a:extLst>
              <a:ext uri="{FF2B5EF4-FFF2-40B4-BE49-F238E27FC236}">
                <a16:creationId xmlns:a16="http://schemas.microsoft.com/office/drawing/2014/main" id="{EC82A812-237D-460B-A13E-D5DC44CA5CCB}"/>
              </a:ext>
            </a:extLst>
          </p:cNvPr>
          <p:cNvSpPr>
            <a:spLocks noGrp="1"/>
          </p:cNvSpPr>
          <p:nvPr>
            <p:ph idx="1"/>
          </p:nvPr>
        </p:nvSpPr>
        <p:spPr/>
        <p:txBody>
          <a:bodyPr>
            <a:normAutofit lnSpcReduction="10000"/>
          </a:bodyPr>
          <a:lstStyle/>
          <a:p>
            <a:r>
              <a:rPr lang="en-US" dirty="0"/>
              <a:t>The Manufacturing Value Stream</a:t>
            </a:r>
          </a:p>
          <a:p>
            <a:pPr lvl="1"/>
            <a:r>
              <a:rPr lang="en-US" dirty="0"/>
              <a:t>The sequence of activities an organization undertakes to deliver upon a customer request.</a:t>
            </a:r>
          </a:p>
          <a:p>
            <a:r>
              <a:rPr lang="en-US" dirty="0"/>
              <a:t>The Technology Value Stream</a:t>
            </a:r>
          </a:p>
          <a:p>
            <a:pPr lvl="1"/>
            <a:r>
              <a:rPr lang="en-US" dirty="0"/>
              <a:t>The process required to convert a business hypothesis into a technology enabled service that delivers value to the customer.</a:t>
            </a:r>
          </a:p>
          <a:p>
            <a:r>
              <a:rPr lang="en-US" dirty="0"/>
              <a:t>Focus on Deployment Lead Time</a:t>
            </a:r>
          </a:p>
          <a:p>
            <a:pPr lvl="1"/>
            <a:r>
              <a:rPr lang="en-US" dirty="0"/>
              <a:t>From checking a change into version control to successfully running in production, providing value to the customer and generating useful feedback and telemetry.</a:t>
            </a:r>
          </a:p>
          <a:p>
            <a:r>
              <a:rPr lang="en-US" dirty="0"/>
              <a:t>Observing (%C/A) As a Measure of Rework</a:t>
            </a:r>
          </a:p>
          <a:p>
            <a:pPr lvl="1"/>
            <a:r>
              <a:rPr lang="en-US" dirty="0"/>
              <a:t>Asking downstream customers what percentage of the time they receive work that is ‘usable as 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29</a:t>
            </a:fld>
            <a:endParaRPr lang="en-US" dirty="0"/>
          </a:p>
        </p:txBody>
      </p:sp>
    </p:spTree>
    <p:extLst>
      <p:ext uri="{BB962C8B-B14F-4D97-AF65-F5344CB8AC3E}">
        <p14:creationId xmlns:p14="http://schemas.microsoft.com/office/powerpoint/2010/main" val="17281324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DevOps?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a:t>
            </a:fld>
            <a:endParaRPr lang="en-US"/>
          </a:p>
        </p:txBody>
      </p:sp>
    </p:spTree>
    <p:extLst>
      <p:ext uri="{BB962C8B-B14F-4D97-AF65-F5344CB8AC3E}">
        <p14:creationId xmlns:p14="http://schemas.microsoft.com/office/powerpoint/2010/main" val="39039975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26426-2778-4523-B471-BCD3BC3A7FB3}"/>
              </a:ext>
            </a:extLst>
          </p:cNvPr>
          <p:cNvSpPr>
            <a:spLocks noGrp="1"/>
          </p:cNvSpPr>
          <p:nvPr>
            <p:ph type="title"/>
          </p:nvPr>
        </p:nvSpPr>
        <p:spPr/>
        <p:txBody>
          <a:bodyPr/>
          <a:lstStyle/>
          <a:p>
            <a:r>
              <a:rPr lang="en-US" dirty="0"/>
              <a:t>The Manufacturing Value Stream</a:t>
            </a:r>
          </a:p>
        </p:txBody>
      </p:sp>
      <p:sp>
        <p:nvSpPr>
          <p:cNvPr id="3" name="Content Placeholder 2">
            <a:extLst>
              <a:ext uri="{FF2B5EF4-FFF2-40B4-BE49-F238E27FC236}">
                <a16:creationId xmlns:a16="http://schemas.microsoft.com/office/drawing/2014/main" id="{751CD5AD-10FC-4A6B-909A-DD8AAF43E8D9}"/>
              </a:ext>
            </a:extLst>
          </p:cNvPr>
          <p:cNvSpPr>
            <a:spLocks noGrp="1"/>
          </p:cNvSpPr>
          <p:nvPr>
            <p:ph idx="1"/>
          </p:nvPr>
        </p:nvSpPr>
        <p:spPr/>
        <p:txBody>
          <a:bodyPr/>
          <a:lstStyle/>
          <a:p>
            <a:r>
              <a:rPr lang="en-US" dirty="0"/>
              <a:t>“the sequence of activities an organization undertakes to deliver upon a customer request,” or </a:t>
            </a:r>
          </a:p>
          <a:p>
            <a:r>
              <a:rPr lang="en-US" dirty="0"/>
              <a:t>“the sequence of activities required to design, produce, and deliver a good or service to a customer, including the dual flows of information and material.</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30</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9866" y="3498585"/>
            <a:ext cx="5187134" cy="2853966"/>
          </a:xfrm>
          <a:prstGeom prst="rect">
            <a:avLst/>
          </a:prstGeom>
        </p:spPr>
      </p:pic>
    </p:spTree>
    <p:extLst>
      <p:ext uri="{BB962C8B-B14F-4D97-AF65-F5344CB8AC3E}">
        <p14:creationId xmlns:p14="http://schemas.microsoft.com/office/powerpoint/2010/main" val="1171877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180A6-F028-433F-B6E2-765CD7DEC62D}"/>
              </a:ext>
            </a:extLst>
          </p:cNvPr>
          <p:cNvSpPr>
            <a:spLocks noGrp="1"/>
          </p:cNvSpPr>
          <p:nvPr>
            <p:ph type="title"/>
          </p:nvPr>
        </p:nvSpPr>
        <p:spPr/>
        <p:txBody>
          <a:bodyPr/>
          <a:lstStyle/>
          <a:p>
            <a:r>
              <a:rPr lang="en-US" dirty="0"/>
              <a:t>The Technology Value Stream</a:t>
            </a:r>
          </a:p>
        </p:txBody>
      </p:sp>
      <p:sp>
        <p:nvSpPr>
          <p:cNvPr id="3" name="Content Placeholder 2">
            <a:extLst>
              <a:ext uri="{FF2B5EF4-FFF2-40B4-BE49-F238E27FC236}">
                <a16:creationId xmlns:a16="http://schemas.microsoft.com/office/drawing/2014/main" id="{EB7F223C-C360-4BB9-B4A9-252EE08D1B0C}"/>
              </a:ext>
            </a:extLst>
          </p:cNvPr>
          <p:cNvSpPr>
            <a:spLocks noGrp="1"/>
          </p:cNvSpPr>
          <p:nvPr>
            <p:ph idx="1"/>
          </p:nvPr>
        </p:nvSpPr>
        <p:spPr/>
        <p:txBody>
          <a:bodyPr/>
          <a:lstStyle/>
          <a:p>
            <a:r>
              <a:rPr lang="en-US" dirty="0"/>
              <a:t>The same principles and patterns that enable the fast flow of work in physical processes are equally applicable to technology work (and, for that matter, for all knowledge work). </a:t>
            </a:r>
          </a:p>
          <a:p>
            <a:r>
              <a:rPr lang="en-US" dirty="0"/>
              <a:t>In DevOps, we typically define our technology value stream as the process required to convert a business hypothesis into a technology enabled service that delivers value to the customer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31</a:t>
            </a:fld>
            <a:endParaRPr lang="en-US" dirty="0"/>
          </a:p>
        </p:txBody>
      </p:sp>
      <p:pic>
        <p:nvPicPr>
          <p:cNvPr id="4098" name="Picture 2" descr="Building Business Value Stream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72007" y="4042563"/>
            <a:ext cx="5974636" cy="2450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30114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A25B-F64D-401B-B47B-07CAD94408BD}"/>
              </a:ext>
            </a:extLst>
          </p:cNvPr>
          <p:cNvSpPr>
            <a:spLocks noGrp="1"/>
          </p:cNvSpPr>
          <p:nvPr>
            <p:ph type="title"/>
          </p:nvPr>
        </p:nvSpPr>
        <p:spPr/>
        <p:txBody>
          <a:bodyPr/>
          <a:lstStyle/>
          <a:p>
            <a:r>
              <a:rPr lang="en-US" dirty="0"/>
              <a:t>Focus on Deployment Lead Time</a:t>
            </a:r>
          </a:p>
        </p:txBody>
      </p:sp>
      <p:sp>
        <p:nvSpPr>
          <p:cNvPr id="3" name="Content Placeholder 2">
            <a:extLst>
              <a:ext uri="{FF2B5EF4-FFF2-40B4-BE49-F238E27FC236}">
                <a16:creationId xmlns:a16="http://schemas.microsoft.com/office/drawing/2014/main" id="{F850D57E-F34A-4260-8153-67F726543C18}"/>
              </a:ext>
            </a:extLst>
          </p:cNvPr>
          <p:cNvSpPr>
            <a:spLocks noGrp="1"/>
          </p:cNvSpPr>
          <p:nvPr>
            <p:ph idx="1"/>
          </p:nvPr>
        </p:nvSpPr>
        <p:spPr/>
        <p:txBody>
          <a:bodyPr/>
          <a:lstStyle/>
          <a:p>
            <a:r>
              <a:rPr lang="en-US" dirty="0"/>
              <a:t>Focus on deployment lead time, a subset of the value stream. </a:t>
            </a:r>
          </a:p>
          <a:p>
            <a:r>
              <a:rPr lang="en-US" dirty="0"/>
              <a:t>This value stream begins when any engineer in the value stream (which includes Development, QA, IT Operations, and Infosec) checks a change into version control and ends when that change is successfully running in production, providing value to the customer and generating useful feedback and telemetry</a:t>
            </a:r>
          </a:p>
        </p:txBody>
      </p:sp>
      <p:pic>
        <p:nvPicPr>
          <p:cNvPr id="5" name="Picture 4">
            <a:extLst>
              <a:ext uri="{FF2B5EF4-FFF2-40B4-BE49-F238E27FC236}">
                <a16:creationId xmlns:a16="http://schemas.microsoft.com/office/drawing/2014/main" id="{B8173CD0-8B63-46C5-82EE-D6C6552A2DC8}"/>
              </a:ext>
            </a:extLst>
          </p:cNvPr>
          <p:cNvPicPr>
            <a:picLocks noChangeAspect="1"/>
          </p:cNvPicPr>
          <p:nvPr/>
        </p:nvPicPr>
        <p:blipFill>
          <a:blip r:embed="rId2"/>
          <a:stretch>
            <a:fillRect/>
          </a:stretch>
        </p:blipFill>
        <p:spPr>
          <a:xfrm>
            <a:off x="497941" y="4100613"/>
            <a:ext cx="4191589" cy="1800553"/>
          </a:xfrm>
          <a:prstGeom prst="rect">
            <a:avLst/>
          </a:prstGeom>
        </p:spPr>
      </p:pic>
      <p:pic>
        <p:nvPicPr>
          <p:cNvPr id="7" name="Picture 6">
            <a:extLst>
              <a:ext uri="{FF2B5EF4-FFF2-40B4-BE49-F238E27FC236}">
                <a16:creationId xmlns:a16="http://schemas.microsoft.com/office/drawing/2014/main" id="{23B6DED6-E779-4317-A132-44FFC6E5362A}"/>
              </a:ext>
            </a:extLst>
          </p:cNvPr>
          <p:cNvPicPr>
            <a:picLocks noChangeAspect="1"/>
          </p:cNvPicPr>
          <p:nvPr/>
        </p:nvPicPr>
        <p:blipFill>
          <a:blip r:embed="rId3"/>
          <a:stretch>
            <a:fillRect/>
          </a:stretch>
        </p:blipFill>
        <p:spPr>
          <a:xfrm>
            <a:off x="4689530" y="4059226"/>
            <a:ext cx="7459178" cy="1762152"/>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32</a:t>
            </a:fld>
            <a:endParaRPr lang="en-US" dirty="0"/>
          </a:p>
        </p:txBody>
      </p:sp>
    </p:spTree>
    <p:extLst>
      <p:ext uri="{BB962C8B-B14F-4D97-AF65-F5344CB8AC3E}">
        <p14:creationId xmlns:p14="http://schemas.microsoft.com/office/powerpoint/2010/main" val="908784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78F38-1AD8-4B84-9182-4FE3A07A8791}"/>
              </a:ext>
            </a:extLst>
          </p:cNvPr>
          <p:cNvSpPr>
            <a:spLocks noGrp="1"/>
          </p:cNvSpPr>
          <p:nvPr>
            <p:ph type="title"/>
          </p:nvPr>
        </p:nvSpPr>
        <p:spPr/>
        <p:txBody>
          <a:bodyPr>
            <a:normAutofit/>
          </a:bodyPr>
          <a:lstStyle/>
          <a:p>
            <a:r>
              <a:rPr lang="en-US" dirty="0"/>
              <a:t>A Technology Value Stream</a:t>
            </a:r>
          </a:p>
        </p:txBody>
      </p:sp>
      <p:sp>
        <p:nvSpPr>
          <p:cNvPr id="3" name="Content Placeholder 2">
            <a:extLst>
              <a:ext uri="{FF2B5EF4-FFF2-40B4-BE49-F238E27FC236}">
                <a16:creationId xmlns:a16="http://schemas.microsoft.com/office/drawing/2014/main" id="{F2289ECA-7D27-4C9C-85F0-4F7B9D19B65D}"/>
              </a:ext>
            </a:extLst>
          </p:cNvPr>
          <p:cNvSpPr>
            <a:spLocks noGrp="1"/>
          </p:cNvSpPr>
          <p:nvPr>
            <p:ph idx="1"/>
          </p:nvPr>
        </p:nvSpPr>
        <p:spPr/>
        <p:txBody>
          <a:bodyPr>
            <a:normAutofit/>
          </a:bodyPr>
          <a:lstStyle/>
          <a:p>
            <a:r>
              <a:rPr lang="en-US" sz="2600" dirty="0"/>
              <a:t>Our DevOps Ideal: Deployment Lead Times of Minutes</a:t>
            </a:r>
          </a:p>
          <a:p>
            <a:r>
              <a:rPr lang="en-US" sz="2600" dirty="0"/>
              <a:t>Developers receive fast, constant feedback on their work, which enables them to quickly and independently implement, integrate, and validate their code, and have the code deployed into the production environment.</a:t>
            </a:r>
          </a:p>
          <a:p>
            <a:r>
              <a:rPr lang="en-US" sz="2600" dirty="0"/>
              <a:t>Continually checking small code changes into our version control repository, performing automated and exploratory testing against it, and deploying it into production.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33</a:t>
            </a:fld>
            <a:endParaRPr lang="en-US"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92807" y="4263924"/>
            <a:ext cx="5241444" cy="1702309"/>
          </a:xfrm>
          <a:prstGeom prst="rect">
            <a:avLst/>
          </a:prstGeom>
        </p:spPr>
      </p:pic>
    </p:spTree>
    <p:extLst>
      <p:ext uri="{BB962C8B-B14F-4D97-AF65-F5344CB8AC3E}">
        <p14:creationId xmlns:p14="http://schemas.microsoft.com/office/powerpoint/2010/main" val="25426633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D7D133-5D4C-4086-9B9C-7ED379B62A9D}"/>
              </a:ext>
            </a:extLst>
          </p:cNvPr>
          <p:cNvSpPr>
            <a:spLocks noGrp="1"/>
          </p:cNvSpPr>
          <p:nvPr>
            <p:ph type="title"/>
          </p:nvPr>
        </p:nvSpPr>
        <p:spPr/>
        <p:txBody>
          <a:bodyPr/>
          <a:lstStyle/>
          <a:p>
            <a:r>
              <a:rPr lang="en-US" dirty="0"/>
              <a:t>Observing (%C/A) As a Measure of Rework</a:t>
            </a:r>
          </a:p>
        </p:txBody>
      </p:sp>
      <p:sp>
        <p:nvSpPr>
          <p:cNvPr id="3" name="Content Placeholder 2">
            <a:extLst>
              <a:ext uri="{FF2B5EF4-FFF2-40B4-BE49-F238E27FC236}">
                <a16:creationId xmlns:a16="http://schemas.microsoft.com/office/drawing/2014/main" id="{9129C284-944D-4AC1-A580-D1956D0388A2}"/>
              </a:ext>
            </a:extLst>
          </p:cNvPr>
          <p:cNvSpPr>
            <a:spLocks noGrp="1"/>
          </p:cNvSpPr>
          <p:nvPr>
            <p:ph idx="1"/>
          </p:nvPr>
        </p:nvSpPr>
        <p:spPr/>
        <p:txBody>
          <a:bodyPr/>
          <a:lstStyle/>
          <a:p>
            <a:r>
              <a:rPr lang="en-US" dirty="0"/>
              <a:t>This metric reflects the quality of the output of each step in our value stream. </a:t>
            </a:r>
          </a:p>
          <a:p>
            <a:r>
              <a:rPr lang="en-US" dirty="0"/>
              <a:t>(%C/A) metric can be obtained by asking downstream customers what percentage of the time they receive work that is ‘usable as is,’ meaning that they can do their work without having to correct the information that was provided, add missing information that should have been supplied, or clarify information that should have and could have been clearer.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34</a:t>
            </a:fld>
            <a:endParaRPr lang="en-US" dirty="0"/>
          </a:p>
        </p:txBody>
      </p:sp>
    </p:spTree>
    <p:extLst>
      <p:ext uri="{BB962C8B-B14F-4D97-AF65-F5344CB8AC3E}">
        <p14:creationId xmlns:p14="http://schemas.microsoft.com/office/powerpoint/2010/main" val="1448877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35</a:t>
            </a:fld>
            <a:endParaRPr lang="en-US"/>
          </a:p>
        </p:txBody>
      </p:sp>
    </p:spTree>
    <p:extLst>
      <p:ext uri="{BB962C8B-B14F-4D97-AF65-F5344CB8AC3E}">
        <p14:creationId xmlns:p14="http://schemas.microsoft.com/office/powerpoint/2010/main" val="21408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The Three Way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36</a:t>
            </a:fld>
            <a:endParaRPr lang="en-US" dirty="0"/>
          </a:p>
        </p:txBody>
      </p:sp>
      <p:pic>
        <p:nvPicPr>
          <p:cNvPr id="8194" name="Picture 2" descr="DevOps is the guide to your Software Modernisation journey"/>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014" t="13103" r="4414" b="17790"/>
          <a:stretch/>
        </p:blipFill>
        <p:spPr bwMode="auto">
          <a:xfrm>
            <a:off x="398179" y="1394234"/>
            <a:ext cx="11362099" cy="4771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1042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3" name="Content Placeholder 2"/>
          <p:cNvSpPr>
            <a:spLocks noGrp="1"/>
          </p:cNvSpPr>
          <p:nvPr>
            <p:ph idx="1"/>
          </p:nvPr>
        </p:nvSpPr>
        <p:spPr/>
        <p:txBody>
          <a:bodyPr>
            <a:normAutofit/>
          </a:bodyPr>
          <a:lstStyle/>
          <a:p>
            <a:r>
              <a:rPr lang="en-US" dirty="0"/>
              <a:t>Technical Value Stream: Optimizing the process of delivering changes to the software. </a:t>
            </a:r>
          </a:p>
          <a:p>
            <a:r>
              <a:rPr lang="en-US" dirty="0"/>
              <a:t>It starts from the point where demand for a change or new feature is identified, through development, into operations where the value associated with the change is delivered to the customer. </a:t>
            </a:r>
          </a:p>
          <a:p>
            <a:r>
              <a:rPr lang="en-US" dirty="0"/>
              <a:t>It takes a complex systems view and emphasizes the optimization of the whole process rather than the individual parts.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37</a:t>
            </a:fld>
            <a:endParaRPr lang="en-US" dirty="0"/>
          </a:p>
        </p:txBody>
      </p:sp>
      <p:pic>
        <p:nvPicPr>
          <p:cNvPr id="9218" name="Picture 2" descr="Grafik-Flow-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5600" y="5337084"/>
            <a:ext cx="3581400" cy="657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40035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First Way: System Thinking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38</a:t>
            </a:fld>
            <a:endParaRPr lang="en-US" dirty="0"/>
          </a:p>
        </p:txBody>
      </p:sp>
      <p:sp>
        <p:nvSpPr>
          <p:cNvPr id="6" name="Content Placeholder 2">
            <a:extLst>
              <a:ext uri="{FF2B5EF4-FFF2-40B4-BE49-F238E27FC236}">
                <a16:creationId xmlns:a16="http://schemas.microsoft.com/office/drawing/2014/main" id="{54BD95AC-66F3-43C3-BEA3-36A1549C54CF}"/>
              </a:ext>
            </a:extLst>
          </p:cNvPr>
          <p:cNvSpPr txBox="1">
            <a:spLocks/>
          </p:cNvSpPr>
          <p:nvPr/>
        </p:nvSpPr>
        <p:spPr>
          <a:xfrm>
            <a:off x="347526" y="1382005"/>
            <a:ext cx="11440085" cy="503690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ndara" panose="020E0502030303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ndara" panose="020E050203030302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ndara" panose="020E050203030302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ndara" panose="020E0502030303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600" dirty="0"/>
              <a:t>Reducing batch sizes and intervals of work, and by building quality in, preventing defects from being passed to downstream work centers.</a:t>
            </a:r>
          </a:p>
          <a:p>
            <a:r>
              <a:rPr lang="en-US" dirty="0"/>
              <a:t>Make our Work Visible</a:t>
            </a:r>
          </a:p>
          <a:p>
            <a:pPr lvl="1"/>
            <a:r>
              <a:rPr lang="en-US" dirty="0"/>
              <a:t>To help us see where work is flowing well and where work is queued or stalled, we need to make our work as visible as possible.</a:t>
            </a:r>
          </a:p>
          <a:p>
            <a:r>
              <a:rPr lang="en-US" dirty="0"/>
              <a:t>Limit Work In Progress (WIP)</a:t>
            </a:r>
          </a:p>
          <a:p>
            <a:pPr lvl="1"/>
            <a:r>
              <a:rPr lang="en-US" dirty="0"/>
              <a:t>This high level of effort discourages frequent disruptions.</a:t>
            </a:r>
          </a:p>
          <a:p>
            <a:r>
              <a:rPr lang="en-US" dirty="0"/>
              <a:t>Reduce Batch Sizes</a:t>
            </a:r>
          </a:p>
          <a:p>
            <a:pPr lvl="1"/>
            <a:r>
              <a:rPr lang="en-US" dirty="0"/>
              <a:t>Large batch sizes result in skyrocketing levels of WIP and high levels of variability in flow.</a:t>
            </a:r>
          </a:p>
          <a:p>
            <a:r>
              <a:rPr lang="en-US" dirty="0"/>
              <a:t>Reduce the Number of Handoffs</a:t>
            </a:r>
          </a:p>
          <a:p>
            <a:pPr lvl="1"/>
            <a:r>
              <a:rPr lang="en-US" dirty="0"/>
              <a:t>Even under the best circumstances, some knowledge is inevitably lost with each handoff.</a:t>
            </a:r>
          </a:p>
          <a:p>
            <a:r>
              <a:rPr lang="en-US" dirty="0"/>
              <a:t>Continually Identify and Elevate our Constraints</a:t>
            </a:r>
          </a:p>
          <a:p>
            <a:pPr lvl="1"/>
            <a:r>
              <a:rPr lang="en-US" dirty="0"/>
              <a:t>Any improvement not made at that constraint is an illusion.</a:t>
            </a:r>
          </a:p>
          <a:p>
            <a:r>
              <a:rPr lang="en-US" dirty="0"/>
              <a:t>Eliminate Hardship and Waste in the Value Stream</a:t>
            </a:r>
          </a:p>
          <a:p>
            <a:pPr lvl="1"/>
            <a:r>
              <a:rPr lang="en-US" dirty="0"/>
              <a:t>Reduce hardship and drudgery in our daily work through continual learning in order to achieve the organization’s goals.</a:t>
            </a:r>
          </a:p>
        </p:txBody>
      </p:sp>
    </p:spTree>
    <p:extLst>
      <p:ext uri="{BB962C8B-B14F-4D97-AF65-F5344CB8AC3E}">
        <p14:creationId xmlns:p14="http://schemas.microsoft.com/office/powerpoint/2010/main" val="8385223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6B0D0-6758-4A65-BE76-C54D99AB6A12}"/>
              </a:ext>
            </a:extLst>
          </p:cNvPr>
          <p:cNvSpPr>
            <a:spLocks noGrp="1"/>
          </p:cNvSpPr>
          <p:nvPr>
            <p:ph type="title"/>
          </p:nvPr>
        </p:nvSpPr>
        <p:spPr/>
        <p:txBody>
          <a:bodyPr/>
          <a:lstStyle/>
          <a:p>
            <a:r>
              <a:rPr lang="en-US" dirty="0"/>
              <a:t>Make our Work Visible</a:t>
            </a:r>
          </a:p>
        </p:txBody>
      </p:sp>
      <p:sp>
        <p:nvSpPr>
          <p:cNvPr id="3" name="Content Placeholder 2">
            <a:extLst>
              <a:ext uri="{FF2B5EF4-FFF2-40B4-BE49-F238E27FC236}">
                <a16:creationId xmlns:a16="http://schemas.microsoft.com/office/drawing/2014/main" id="{944A0C17-2E35-4993-98E9-C432993661D6}"/>
              </a:ext>
            </a:extLst>
          </p:cNvPr>
          <p:cNvSpPr>
            <a:spLocks noGrp="1"/>
          </p:cNvSpPr>
          <p:nvPr>
            <p:ph idx="1"/>
          </p:nvPr>
        </p:nvSpPr>
        <p:spPr>
          <a:xfrm>
            <a:off x="347526" y="1406880"/>
            <a:ext cx="6035167" cy="4858118"/>
          </a:xfrm>
        </p:spPr>
        <p:txBody>
          <a:bodyPr>
            <a:normAutofit lnSpcReduction="10000"/>
          </a:bodyPr>
          <a:lstStyle/>
          <a:p>
            <a:r>
              <a:rPr lang="en-US" dirty="0"/>
              <a:t>A significant difference between technology and manufacturing value streams is that our work is invisible. </a:t>
            </a:r>
          </a:p>
          <a:p>
            <a:r>
              <a:rPr lang="en-US" dirty="0"/>
              <a:t>Unlike physical processes, in the technology value stream we cannot easily see where flow is being impeded or when work is piling up in front of constrained work centers. </a:t>
            </a:r>
          </a:p>
          <a:p>
            <a:r>
              <a:rPr lang="en-US" dirty="0"/>
              <a:t>Transferring work between work centers is usually highly visible and slow because inventory must be physically moved.</a:t>
            </a:r>
          </a:p>
        </p:txBody>
      </p:sp>
      <p:pic>
        <p:nvPicPr>
          <p:cNvPr id="5" name="Picture 4">
            <a:extLst>
              <a:ext uri="{FF2B5EF4-FFF2-40B4-BE49-F238E27FC236}">
                <a16:creationId xmlns:a16="http://schemas.microsoft.com/office/drawing/2014/main" id="{DC730ACA-2E9E-4B17-85D0-2662F6C2C11C}"/>
              </a:ext>
            </a:extLst>
          </p:cNvPr>
          <p:cNvPicPr>
            <a:picLocks noChangeAspect="1"/>
          </p:cNvPicPr>
          <p:nvPr/>
        </p:nvPicPr>
        <p:blipFill>
          <a:blip r:embed="rId2"/>
          <a:stretch>
            <a:fillRect/>
          </a:stretch>
        </p:blipFill>
        <p:spPr>
          <a:xfrm>
            <a:off x="6308711" y="1845158"/>
            <a:ext cx="5812749" cy="386953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39</a:t>
            </a:fld>
            <a:endParaRPr lang="en-US" dirty="0"/>
          </a:p>
        </p:txBody>
      </p:sp>
    </p:spTree>
    <p:extLst>
      <p:ext uri="{BB962C8B-B14F-4D97-AF65-F5344CB8AC3E}">
        <p14:creationId xmlns:p14="http://schemas.microsoft.com/office/powerpoint/2010/main" val="185098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3" name="Content Placeholder 2">
            <a:extLst>
              <a:ext uri="{FF2B5EF4-FFF2-40B4-BE49-F238E27FC236}">
                <a16:creationId xmlns:a16="http://schemas.microsoft.com/office/drawing/2014/main" id="{E6CEC10E-E948-477D-B407-CFD62B291428}"/>
              </a:ext>
            </a:extLst>
          </p:cNvPr>
          <p:cNvSpPr>
            <a:spLocks noGrp="1"/>
          </p:cNvSpPr>
          <p:nvPr>
            <p:ph idx="1"/>
          </p:nvPr>
        </p:nvSpPr>
        <p:spPr>
          <a:xfrm>
            <a:off x="1050957" y="4879817"/>
            <a:ext cx="9601200" cy="1298691"/>
          </a:xfrm>
        </p:spPr>
        <p:txBody>
          <a:bodyPr>
            <a:normAutofit fontScale="92500" lnSpcReduction="10000"/>
          </a:bodyPr>
          <a:lstStyle/>
          <a:p>
            <a:r>
              <a:rPr lang="en-US" dirty="0"/>
              <a:t>Distinct goals for each phase of Development</a:t>
            </a:r>
          </a:p>
          <a:p>
            <a:r>
              <a:rPr lang="en-US" dirty="0"/>
              <a:t>After each step is finished, there is no way to go back</a:t>
            </a:r>
          </a:p>
          <a:p>
            <a:r>
              <a:rPr lang="en-US" dirty="0"/>
              <a:t>Linear/Sequential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4</a:t>
            </a:fld>
            <a:endParaRPr lang="en-US"/>
          </a:p>
        </p:txBody>
      </p:sp>
      <p:pic>
        <p:nvPicPr>
          <p:cNvPr id="3074" name="Picture 2" descr="Waterfall model: pros, cons, pitfalls | WEEEK | Blog | WEEE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7440" y="1080550"/>
            <a:ext cx="7198610" cy="379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0644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38A119-3A01-4869-A687-7B5B644C6EB3}"/>
              </a:ext>
            </a:extLst>
          </p:cNvPr>
          <p:cNvSpPr>
            <a:spLocks noGrp="1"/>
          </p:cNvSpPr>
          <p:nvPr>
            <p:ph type="title"/>
          </p:nvPr>
        </p:nvSpPr>
        <p:spPr/>
        <p:txBody>
          <a:bodyPr/>
          <a:lstStyle/>
          <a:p>
            <a:r>
              <a:rPr lang="en-US" dirty="0"/>
              <a:t>Limit Work In Progress (WIP)</a:t>
            </a:r>
          </a:p>
        </p:txBody>
      </p:sp>
      <p:sp>
        <p:nvSpPr>
          <p:cNvPr id="3" name="Content Placeholder 2">
            <a:extLst>
              <a:ext uri="{FF2B5EF4-FFF2-40B4-BE49-F238E27FC236}">
                <a16:creationId xmlns:a16="http://schemas.microsoft.com/office/drawing/2014/main" id="{B3709572-68BE-4584-95E3-5A50A5196E25}"/>
              </a:ext>
            </a:extLst>
          </p:cNvPr>
          <p:cNvSpPr>
            <a:spLocks noGrp="1"/>
          </p:cNvSpPr>
          <p:nvPr>
            <p:ph idx="1"/>
          </p:nvPr>
        </p:nvSpPr>
        <p:spPr/>
        <p:txBody>
          <a:bodyPr/>
          <a:lstStyle/>
          <a:p>
            <a:r>
              <a:rPr lang="en-US" dirty="0"/>
              <a:t>In technology, our work is usually far more dynamic—this is especially the case in shared services, where teams must satisfy the demands of many different stakeholders. </a:t>
            </a:r>
          </a:p>
          <a:p>
            <a:r>
              <a:rPr lang="en-US" dirty="0"/>
              <a:t>As a result, daily work becomes dominated by the priority du jour, often with requests for urgent work coming in through every communication mechanism possible, including ticketing systems, outage calls, emails, phone calls, chat rooms, and management escalations.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40</a:t>
            </a:fld>
            <a:endParaRPr lang="en-US" dirty="0"/>
          </a:p>
        </p:txBody>
      </p:sp>
    </p:spTree>
    <p:extLst>
      <p:ext uri="{BB962C8B-B14F-4D97-AF65-F5344CB8AC3E}">
        <p14:creationId xmlns:p14="http://schemas.microsoft.com/office/powerpoint/2010/main" val="2833961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4DE37-5025-44F1-AE48-BCE1EB8922CF}"/>
              </a:ext>
            </a:extLst>
          </p:cNvPr>
          <p:cNvSpPr>
            <a:spLocks noGrp="1"/>
          </p:cNvSpPr>
          <p:nvPr>
            <p:ph type="title"/>
          </p:nvPr>
        </p:nvSpPr>
        <p:spPr/>
        <p:txBody>
          <a:bodyPr/>
          <a:lstStyle/>
          <a:p>
            <a:r>
              <a:rPr lang="en-US" dirty="0"/>
              <a:t>Reduce Batch Sizes</a:t>
            </a:r>
          </a:p>
        </p:txBody>
      </p:sp>
      <p:sp>
        <p:nvSpPr>
          <p:cNvPr id="3" name="Content Placeholder 2">
            <a:extLst>
              <a:ext uri="{FF2B5EF4-FFF2-40B4-BE49-F238E27FC236}">
                <a16:creationId xmlns:a16="http://schemas.microsoft.com/office/drawing/2014/main" id="{08B5FE06-3D10-4F3B-AAC7-E62B4AFA27D9}"/>
              </a:ext>
            </a:extLst>
          </p:cNvPr>
          <p:cNvSpPr>
            <a:spLocks noGrp="1"/>
          </p:cNvSpPr>
          <p:nvPr>
            <p:ph idx="1"/>
          </p:nvPr>
        </p:nvSpPr>
        <p:spPr/>
        <p:txBody>
          <a:bodyPr>
            <a:normAutofit/>
          </a:bodyPr>
          <a:lstStyle/>
          <a:p>
            <a:r>
              <a:rPr lang="en-US" dirty="0"/>
              <a:t>Another key component to creating smooth and fast flow is performing work in small batch sizes. </a:t>
            </a:r>
          </a:p>
          <a:p>
            <a:r>
              <a:rPr lang="en-US" dirty="0"/>
              <a:t>Prior to the Lean manufacturing revolution, it was common practice to manufacture in large batch sizes (or lot sizes). </a:t>
            </a:r>
          </a:p>
          <a:p>
            <a:r>
              <a:rPr lang="en-US" dirty="0"/>
              <a:t>For example, producing large car body panels requires setting large and heavy dies onto metal stamping machines, a process that could take days. </a:t>
            </a:r>
          </a:p>
        </p:txBody>
      </p:sp>
      <p:pic>
        <p:nvPicPr>
          <p:cNvPr id="5" name="Picture 4">
            <a:extLst>
              <a:ext uri="{FF2B5EF4-FFF2-40B4-BE49-F238E27FC236}">
                <a16:creationId xmlns:a16="http://schemas.microsoft.com/office/drawing/2014/main" id="{6310E259-2E27-4E4E-9C3D-530F0B24FAA1}"/>
              </a:ext>
            </a:extLst>
          </p:cNvPr>
          <p:cNvPicPr>
            <a:picLocks noChangeAspect="1"/>
          </p:cNvPicPr>
          <p:nvPr/>
        </p:nvPicPr>
        <p:blipFill>
          <a:blip r:embed="rId2"/>
          <a:stretch>
            <a:fillRect/>
          </a:stretch>
        </p:blipFill>
        <p:spPr>
          <a:xfrm>
            <a:off x="4828821" y="4080923"/>
            <a:ext cx="6255071" cy="2387723"/>
          </a:xfrm>
          <a:prstGeom prst="rect">
            <a:avLst/>
          </a:prstGeom>
        </p:spPr>
      </p:pic>
      <p:sp>
        <p:nvSpPr>
          <p:cNvPr id="4" name="Slide Number Placeholder 3"/>
          <p:cNvSpPr>
            <a:spLocks noGrp="1"/>
          </p:cNvSpPr>
          <p:nvPr>
            <p:ph type="sldNum" sz="quarter" idx="12"/>
          </p:nvPr>
        </p:nvSpPr>
        <p:spPr/>
        <p:txBody>
          <a:bodyPr/>
          <a:lstStyle/>
          <a:p>
            <a:fld id="{B8DACC02-A2BD-4578-8E03-6D891060A695}" type="slidenum">
              <a:rPr lang="en-US" smtClean="0"/>
              <a:pPr/>
              <a:t>41</a:t>
            </a:fld>
            <a:endParaRPr lang="en-US" dirty="0"/>
          </a:p>
        </p:txBody>
      </p:sp>
    </p:spTree>
    <p:extLst>
      <p:ext uri="{BB962C8B-B14F-4D97-AF65-F5344CB8AC3E}">
        <p14:creationId xmlns:p14="http://schemas.microsoft.com/office/powerpoint/2010/main" val="329159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C32BE-55DE-4A88-87F5-F11FAABA9BB9}"/>
              </a:ext>
            </a:extLst>
          </p:cNvPr>
          <p:cNvSpPr>
            <a:spLocks noGrp="1"/>
          </p:cNvSpPr>
          <p:nvPr>
            <p:ph type="title"/>
          </p:nvPr>
        </p:nvSpPr>
        <p:spPr/>
        <p:txBody>
          <a:bodyPr/>
          <a:lstStyle/>
          <a:p>
            <a:r>
              <a:rPr lang="en-US" dirty="0"/>
              <a:t>Reduce the Number of Handoffs</a:t>
            </a:r>
          </a:p>
        </p:txBody>
      </p:sp>
      <p:sp>
        <p:nvSpPr>
          <p:cNvPr id="3" name="Content Placeholder 2">
            <a:extLst>
              <a:ext uri="{FF2B5EF4-FFF2-40B4-BE49-F238E27FC236}">
                <a16:creationId xmlns:a16="http://schemas.microsoft.com/office/drawing/2014/main" id="{D93C109E-45B4-4D14-971B-B90FA1719B9F}"/>
              </a:ext>
            </a:extLst>
          </p:cNvPr>
          <p:cNvSpPr>
            <a:spLocks noGrp="1"/>
          </p:cNvSpPr>
          <p:nvPr>
            <p:ph idx="1"/>
          </p:nvPr>
        </p:nvSpPr>
        <p:spPr/>
        <p:txBody>
          <a:bodyPr/>
          <a:lstStyle/>
          <a:p>
            <a:r>
              <a:rPr lang="en-US" dirty="0"/>
              <a:t>Each time the work passes from team to team, we require all sorts of communication: requesting, specifying, signaling, coordinating, and often prioritizing, scheduling, deconflicting, testing, and verifying.</a:t>
            </a:r>
          </a:p>
          <a:p>
            <a:r>
              <a:rPr lang="en-US" dirty="0"/>
              <a:t>This may require using different ticketing or project management systems; writing technical specification documents; communicating via meetings, emails, or phone calls; and using file system shares, FTP servers, and Wiki pages.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42</a:t>
            </a:fld>
            <a:endParaRPr lang="en-US" dirty="0"/>
          </a:p>
        </p:txBody>
      </p:sp>
    </p:spTree>
    <p:extLst>
      <p:ext uri="{BB962C8B-B14F-4D97-AF65-F5344CB8AC3E}">
        <p14:creationId xmlns:p14="http://schemas.microsoft.com/office/powerpoint/2010/main" val="3404539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92C3-1841-467C-BE2E-EF86C5F389EE}"/>
              </a:ext>
            </a:extLst>
          </p:cNvPr>
          <p:cNvSpPr>
            <a:spLocks noGrp="1"/>
          </p:cNvSpPr>
          <p:nvPr>
            <p:ph type="title"/>
          </p:nvPr>
        </p:nvSpPr>
        <p:spPr/>
        <p:txBody>
          <a:bodyPr/>
          <a:lstStyle/>
          <a:p>
            <a:r>
              <a:rPr lang="en-US" dirty="0"/>
              <a:t>Continually Identify and Elevate our Constraints</a:t>
            </a:r>
          </a:p>
        </p:txBody>
      </p:sp>
      <p:sp>
        <p:nvSpPr>
          <p:cNvPr id="3" name="Content Placeholder 2">
            <a:extLst>
              <a:ext uri="{FF2B5EF4-FFF2-40B4-BE49-F238E27FC236}">
                <a16:creationId xmlns:a16="http://schemas.microsoft.com/office/drawing/2014/main" id="{31FA3377-9964-4542-80D4-67CAF48F8F0C}"/>
              </a:ext>
            </a:extLst>
          </p:cNvPr>
          <p:cNvSpPr>
            <a:spLocks noGrp="1"/>
          </p:cNvSpPr>
          <p:nvPr>
            <p:ph idx="1"/>
          </p:nvPr>
        </p:nvSpPr>
        <p:spPr/>
        <p:txBody>
          <a:bodyPr/>
          <a:lstStyle/>
          <a:p>
            <a:r>
              <a:rPr lang="en-US" dirty="0"/>
              <a:t>“In any value stream, there is always a direction of flow, and there is always one and only constraint; any improvement not made at that constraint is an illusion.”</a:t>
            </a:r>
          </a:p>
          <a:p>
            <a:r>
              <a:rPr lang="en-US" dirty="0"/>
              <a:t>We progress from deployment lead times measured in months or quarters to lead times measured in minutes, the constraint usually follows this progression:</a:t>
            </a:r>
          </a:p>
          <a:p>
            <a:pPr lvl="1"/>
            <a:r>
              <a:rPr lang="en-US" dirty="0"/>
              <a:t>Environment creation</a:t>
            </a:r>
          </a:p>
          <a:p>
            <a:pPr lvl="1"/>
            <a:r>
              <a:rPr lang="en-US" dirty="0"/>
              <a:t>Code deployment</a:t>
            </a:r>
          </a:p>
          <a:p>
            <a:pPr lvl="1"/>
            <a:r>
              <a:rPr lang="en-US" dirty="0"/>
              <a:t>Test setup and run</a:t>
            </a:r>
          </a:p>
          <a:p>
            <a:pPr lvl="1"/>
            <a:r>
              <a:rPr lang="en-US" dirty="0"/>
              <a:t>Overly tight architecture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43</a:t>
            </a:fld>
            <a:endParaRPr lang="en-US" dirty="0"/>
          </a:p>
        </p:txBody>
      </p:sp>
    </p:spTree>
    <p:extLst>
      <p:ext uri="{BB962C8B-B14F-4D97-AF65-F5344CB8AC3E}">
        <p14:creationId xmlns:p14="http://schemas.microsoft.com/office/powerpoint/2010/main" val="30574101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F7642-5F57-4E45-A9A5-B722ED7D2560}"/>
              </a:ext>
            </a:extLst>
          </p:cNvPr>
          <p:cNvSpPr>
            <a:spLocks noGrp="1"/>
          </p:cNvSpPr>
          <p:nvPr>
            <p:ph type="title"/>
          </p:nvPr>
        </p:nvSpPr>
        <p:spPr/>
        <p:txBody>
          <a:bodyPr>
            <a:normAutofit fontScale="90000"/>
          </a:bodyPr>
          <a:lstStyle/>
          <a:p>
            <a:r>
              <a:rPr lang="en-US" dirty="0"/>
              <a:t>Eliminate Hardship and Waste in the Value Stream</a:t>
            </a:r>
          </a:p>
        </p:txBody>
      </p:sp>
      <p:sp>
        <p:nvSpPr>
          <p:cNvPr id="3" name="Content Placeholder 2">
            <a:extLst>
              <a:ext uri="{FF2B5EF4-FFF2-40B4-BE49-F238E27FC236}">
                <a16:creationId xmlns:a16="http://schemas.microsoft.com/office/drawing/2014/main" id="{059FB540-210D-4A31-A282-36E2ED793DF9}"/>
              </a:ext>
            </a:extLst>
          </p:cNvPr>
          <p:cNvSpPr>
            <a:spLocks noGrp="1"/>
          </p:cNvSpPr>
          <p:nvPr>
            <p:ph idx="1"/>
          </p:nvPr>
        </p:nvSpPr>
        <p:spPr/>
        <p:txBody>
          <a:bodyPr>
            <a:normAutofit/>
          </a:bodyPr>
          <a:lstStyle/>
          <a:p>
            <a:r>
              <a:rPr lang="en-US" dirty="0"/>
              <a:t>Waste constituted the largest threat to business viability—the commonly used definition in Lean is “the use of any material or resource beyond what the customer requires and is willing to pay for.”</a:t>
            </a:r>
          </a:p>
          <a:p>
            <a:r>
              <a:rPr lang="en-US" dirty="0"/>
              <a:t>There are seven major types of manufacturing waste: inventory, overproduction, extra processing, transportation, waiting, motion, and defects.</a:t>
            </a:r>
          </a:p>
          <a:p>
            <a:r>
              <a:rPr lang="en-US" dirty="0"/>
              <a:t>More modern interpretations of Lean have noted that “eliminating waste” can have a demeaning and dehumanizing context; instead, the goal is reframed to reduce hardship and drudgery in our daily work through continual learning in order to achieve the organization’s goals.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44</a:t>
            </a:fld>
            <a:endParaRPr lang="en-US" dirty="0"/>
          </a:p>
        </p:txBody>
      </p:sp>
    </p:spTree>
    <p:extLst>
      <p:ext uri="{BB962C8B-B14F-4D97-AF65-F5344CB8AC3E}">
        <p14:creationId xmlns:p14="http://schemas.microsoft.com/office/powerpoint/2010/main" val="151726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Second Way: The Feedback Principle</a:t>
            </a:r>
          </a:p>
        </p:txBody>
      </p:sp>
      <p:sp>
        <p:nvSpPr>
          <p:cNvPr id="3" name="Content Placeholder 2"/>
          <p:cNvSpPr>
            <a:spLocks noGrp="1"/>
          </p:cNvSpPr>
          <p:nvPr>
            <p:ph idx="1"/>
          </p:nvPr>
        </p:nvSpPr>
        <p:spPr/>
        <p:txBody>
          <a:bodyPr>
            <a:normAutofit/>
          </a:bodyPr>
          <a:lstStyle/>
          <a:p>
            <a:r>
              <a:rPr lang="en-US" dirty="0"/>
              <a:t>Creating feedback loops from operations back to development. </a:t>
            </a:r>
          </a:p>
          <a:p>
            <a:r>
              <a:rPr lang="en-US" dirty="0"/>
              <a:t>It's about amplifying this feedback so the software and the process to change the software is continuously improved. </a:t>
            </a:r>
          </a:p>
          <a:p>
            <a:r>
              <a:rPr lang="en-US" dirty="0"/>
              <a:t>The goal is to understand feedback, respond to it and implement improvements based on it. By doing so, shorter (and therefore valuable) feedback loops are used to make necessary changes on a continuous basis.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45</a:t>
            </a:fld>
            <a:endParaRPr lang="en-US" dirty="0"/>
          </a:p>
        </p:txBody>
      </p:sp>
      <p:pic>
        <p:nvPicPr>
          <p:cNvPr id="10242" name="Picture 2" descr="Grafik-Feedback-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7500" y="4859766"/>
            <a:ext cx="3619500" cy="1076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440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87288-DEA5-4086-86DF-565C27D0A83E}"/>
              </a:ext>
            </a:extLst>
          </p:cNvPr>
          <p:cNvSpPr>
            <a:spLocks noGrp="1"/>
          </p:cNvSpPr>
          <p:nvPr>
            <p:ph type="title"/>
          </p:nvPr>
        </p:nvSpPr>
        <p:spPr/>
        <p:txBody>
          <a:bodyPr/>
          <a:lstStyle/>
          <a:p>
            <a:r>
              <a:rPr lang="en-US" dirty="0"/>
              <a:t>The Second Way: The Principles of Feedback</a:t>
            </a:r>
          </a:p>
        </p:txBody>
      </p:sp>
      <p:sp>
        <p:nvSpPr>
          <p:cNvPr id="3" name="Content Placeholder 2">
            <a:extLst>
              <a:ext uri="{FF2B5EF4-FFF2-40B4-BE49-F238E27FC236}">
                <a16:creationId xmlns:a16="http://schemas.microsoft.com/office/drawing/2014/main" id="{13DA2429-CDBF-4F08-928A-F1A7D03E89FA}"/>
              </a:ext>
            </a:extLst>
          </p:cNvPr>
          <p:cNvSpPr>
            <a:spLocks noGrp="1"/>
          </p:cNvSpPr>
          <p:nvPr>
            <p:ph idx="1"/>
          </p:nvPr>
        </p:nvSpPr>
        <p:spPr/>
        <p:txBody>
          <a:bodyPr>
            <a:normAutofit lnSpcReduction="10000"/>
          </a:bodyPr>
          <a:lstStyle/>
          <a:p>
            <a:r>
              <a:rPr lang="en-US" dirty="0"/>
              <a:t>Working Safely Within Complex Systems</a:t>
            </a:r>
          </a:p>
          <a:p>
            <a:pPr lvl="1"/>
            <a:r>
              <a:rPr lang="en-US" dirty="0"/>
              <a:t>Design a safe system of work, where we can perform work without fear.</a:t>
            </a:r>
          </a:p>
          <a:p>
            <a:r>
              <a:rPr lang="en-US" dirty="0"/>
              <a:t>See Problems as They Occur</a:t>
            </a:r>
          </a:p>
          <a:p>
            <a:pPr lvl="1"/>
            <a:r>
              <a:rPr lang="en-US" dirty="0"/>
              <a:t>Increase information flow in our system sooner, faster, cheaper, and with clarity between cause and effect.</a:t>
            </a:r>
          </a:p>
          <a:p>
            <a:r>
              <a:rPr lang="en-US" dirty="0"/>
              <a:t>Swarm and Solve Problems to Build New Knowledge</a:t>
            </a:r>
          </a:p>
          <a:p>
            <a:pPr lvl="1"/>
            <a:r>
              <a:rPr lang="en-US" dirty="0"/>
              <a:t>Converting inevitable up-front ignorance into knowledge.</a:t>
            </a:r>
          </a:p>
          <a:p>
            <a:r>
              <a:rPr lang="en-US" dirty="0"/>
              <a:t>Keep Pushing Quality Closer to the Source</a:t>
            </a:r>
          </a:p>
          <a:p>
            <a:pPr lvl="1"/>
            <a:r>
              <a:rPr lang="en-US" dirty="0"/>
              <a:t>Having developers share responsibility for the quality of the systems.</a:t>
            </a:r>
          </a:p>
          <a:p>
            <a:r>
              <a:rPr lang="en-US" dirty="0"/>
              <a:t>Enable Optimizing for Downstream Work Centers</a:t>
            </a:r>
          </a:p>
          <a:p>
            <a:pPr lvl="1"/>
            <a:r>
              <a:rPr lang="en-US" dirty="0"/>
              <a:t>Our most important customer is our next step downstream.</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46</a:t>
            </a:fld>
            <a:endParaRPr lang="en-US" dirty="0"/>
          </a:p>
        </p:txBody>
      </p:sp>
    </p:spTree>
    <p:extLst>
      <p:ext uri="{BB962C8B-B14F-4D97-AF65-F5344CB8AC3E}">
        <p14:creationId xmlns:p14="http://schemas.microsoft.com/office/powerpoint/2010/main" val="417359125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Working Safely Within Complex Systems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One of the defining characteristics of a complex system is that it defies any single person’s ability to see the system as a whole and understand how all the pieces fit together. </a:t>
            </a:r>
          </a:p>
          <a:p>
            <a:r>
              <a:rPr lang="en-US" dirty="0"/>
              <a:t>Complex systems typically have a high degree of interconnectedness of tightly coupled components, and system-level behavior cannot be explained merely in terms of the behavior of the system components.</a:t>
            </a:r>
          </a:p>
          <a:p>
            <a:r>
              <a:rPr lang="en-US" dirty="0"/>
              <a:t>Because failure is inherent and inevitable in complex systems, we must design a safe system of work, whether in manufacturing or technology, where we can perform work without fear, confident that any errors will be detected quickly, long before they cause catastrophic outcomes, such as worker injury, product defects, or negative customer impact.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47</a:t>
            </a:fld>
            <a:endParaRPr lang="en-US" dirty="0"/>
          </a:p>
        </p:txBody>
      </p:sp>
    </p:spTree>
    <p:extLst>
      <p:ext uri="{BB962C8B-B14F-4D97-AF65-F5344CB8AC3E}">
        <p14:creationId xmlns:p14="http://schemas.microsoft.com/office/powerpoint/2010/main" val="3121786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See Problems as They Occur</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In a safe system of work, we must constantly test our design and operating assumptions. </a:t>
            </a:r>
          </a:p>
          <a:p>
            <a:r>
              <a:rPr lang="en-US" dirty="0"/>
              <a:t>Our goal is to increase information flow in our system from as many areas as possible, sooner, faster, cheaper, and with as much clarity between cause and effect as possible. </a:t>
            </a:r>
          </a:p>
          <a:p>
            <a:r>
              <a:rPr lang="en-US" dirty="0"/>
              <a:t>The more assumptions we can invalidate, the faster we can find and fix problems, increasing our resilience, agility, and ability to learn and innovate. We do this by creating feedback and feedforward loops into our system of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48</a:t>
            </a:fld>
            <a:endParaRPr lang="en-US" dirty="0"/>
          </a:p>
        </p:txBody>
      </p:sp>
    </p:spTree>
    <p:extLst>
      <p:ext uri="{BB962C8B-B14F-4D97-AF65-F5344CB8AC3E}">
        <p14:creationId xmlns:p14="http://schemas.microsoft.com/office/powerpoint/2010/main" val="25165895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Swarm and Solve Problems to Build New Knowledge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Obviously, it is not sufficient to merely detect when the unexpected occurs.</a:t>
            </a:r>
          </a:p>
          <a:p>
            <a:r>
              <a:rPr lang="en-US" dirty="0"/>
              <a:t>When problems occur, we must swarm them, mobilizing whoever is required to solve the problem. </a:t>
            </a:r>
          </a:p>
          <a:p>
            <a:r>
              <a:rPr lang="en-US" dirty="0"/>
              <a:t>The goal of swarming is to contain problems before they have a chance to spread, and to diagnose and treat the problem so that it cannot recur. “In doing so,” he says, “they build ever-deeper knowledge about how to manage the systems for doing our work, converting inevitable up-front ignorance into knowledge.”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49</a:t>
            </a:fld>
            <a:endParaRPr lang="en-US" dirty="0"/>
          </a:p>
        </p:txBody>
      </p:sp>
    </p:spTree>
    <p:extLst>
      <p:ext uri="{BB962C8B-B14F-4D97-AF65-F5344CB8AC3E}">
        <p14:creationId xmlns:p14="http://schemas.microsoft.com/office/powerpoint/2010/main" val="21430055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5</a:t>
            </a:fld>
            <a:endParaRPr lang="en-US"/>
          </a:p>
        </p:txBody>
      </p:sp>
      <p:pic>
        <p:nvPicPr>
          <p:cNvPr id="4100" name="Picture 4" descr="Agile or Waterfall: Which App Development Approach to Cons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8695" y="1343103"/>
            <a:ext cx="6960449" cy="485491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694630" y="1874067"/>
            <a:ext cx="1629623" cy="3530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332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lstStyle/>
          <a:p>
            <a:r>
              <a:rPr lang="en-US" dirty="0"/>
              <a:t>Keep Pushing Quality Closer to the Source</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We may inadvertently perpetuate unsafe systems of work due to the way we respond to accidents and incidents. </a:t>
            </a:r>
          </a:p>
          <a:p>
            <a:r>
              <a:rPr lang="en-US" dirty="0"/>
              <a:t>In complex systems, adding more inspection steps and approval processes actually increases the likelihood of future failures. </a:t>
            </a:r>
          </a:p>
          <a:p>
            <a:r>
              <a:rPr lang="en-US" dirty="0"/>
              <a:t>The effectiveness of approval processes decreases as we push decision making further away from where the work is performed. Doing so not only lowers the quality of decisions but also increases our cycle time, thus decreasing. Having developers share responsibility for the quality of the systems they build not only improves outcomes but also accelerates learning.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50</a:t>
            </a:fld>
            <a:endParaRPr lang="en-US" dirty="0"/>
          </a:p>
        </p:txBody>
      </p:sp>
    </p:spTree>
    <p:extLst>
      <p:ext uri="{BB962C8B-B14F-4D97-AF65-F5344CB8AC3E}">
        <p14:creationId xmlns:p14="http://schemas.microsoft.com/office/powerpoint/2010/main" val="1274653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37C1B-478F-44F5-A70D-6A425CA3B83F}"/>
              </a:ext>
            </a:extLst>
          </p:cNvPr>
          <p:cNvSpPr>
            <a:spLocks noGrp="1"/>
          </p:cNvSpPr>
          <p:nvPr>
            <p:ph type="title"/>
          </p:nvPr>
        </p:nvSpPr>
        <p:spPr/>
        <p:txBody>
          <a:bodyPr>
            <a:normAutofit fontScale="90000"/>
          </a:bodyPr>
          <a:lstStyle/>
          <a:p>
            <a:r>
              <a:rPr lang="en-US" dirty="0"/>
              <a:t>Enable Optimizing for Downstream Work Centers</a:t>
            </a:r>
          </a:p>
        </p:txBody>
      </p:sp>
      <p:sp>
        <p:nvSpPr>
          <p:cNvPr id="3" name="Content Placeholder 2">
            <a:extLst>
              <a:ext uri="{FF2B5EF4-FFF2-40B4-BE49-F238E27FC236}">
                <a16:creationId xmlns:a16="http://schemas.microsoft.com/office/drawing/2014/main" id="{2F16E90D-7344-47CE-B0D4-71C60B6501F4}"/>
              </a:ext>
            </a:extLst>
          </p:cNvPr>
          <p:cNvSpPr>
            <a:spLocks noGrp="1"/>
          </p:cNvSpPr>
          <p:nvPr>
            <p:ph idx="1"/>
          </p:nvPr>
        </p:nvSpPr>
        <p:spPr/>
        <p:txBody>
          <a:bodyPr>
            <a:normAutofit/>
          </a:bodyPr>
          <a:lstStyle/>
          <a:p>
            <a:r>
              <a:rPr lang="en-US" dirty="0"/>
              <a:t>Lean defines two types of customers that we must design for: the external customer (who most likely pays for the service we are delivering) and the internal customer (who receives and processes the work immediately after us). </a:t>
            </a:r>
          </a:p>
          <a:p>
            <a:r>
              <a:rPr lang="en-US" dirty="0"/>
              <a:t>According to Lean, our most important customer is our next step downstream. Optimizing our work for them requires that we have empathy for their problems in order to better identify the design problems that prevent fast and smooth flow.</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51</a:t>
            </a:fld>
            <a:endParaRPr lang="en-US" dirty="0"/>
          </a:p>
        </p:txBody>
      </p:sp>
    </p:spTree>
    <p:extLst>
      <p:ext uri="{BB962C8B-B14F-4D97-AF65-F5344CB8AC3E}">
        <p14:creationId xmlns:p14="http://schemas.microsoft.com/office/powerpoint/2010/main" val="219537449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Third Way: </a:t>
            </a:r>
            <a:r>
              <a:rPr lang="en-US" sz="3200" dirty="0"/>
              <a:t>Continuous Learning and Experimentation</a:t>
            </a:r>
          </a:p>
        </p:txBody>
      </p:sp>
      <p:sp>
        <p:nvSpPr>
          <p:cNvPr id="3" name="Content Placeholder 2"/>
          <p:cNvSpPr>
            <a:spLocks noGrp="1"/>
          </p:cNvSpPr>
          <p:nvPr>
            <p:ph idx="1"/>
          </p:nvPr>
        </p:nvSpPr>
        <p:spPr/>
        <p:txBody>
          <a:bodyPr>
            <a:normAutofit/>
          </a:bodyPr>
          <a:lstStyle/>
          <a:p>
            <a:r>
              <a:rPr lang="en-US" dirty="0"/>
              <a:t>Creating a culture of experimentation and learning and ensuring that the processes for changing the software minimize the cost of failure so that failure is accepted as an integral feature of experimentation.</a:t>
            </a:r>
          </a:p>
          <a:p>
            <a:r>
              <a:rPr lang="en-US" dirty="0"/>
              <a:t>This means that the entire team can benefit from their successes and failures and implement improvements based on "real" results.</a:t>
            </a:r>
          </a:p>
          <a:p>
            <a:r>
              <a:rPr lang="en-US" dirty="0"/>
              <a:t>Ensures that an organization and its teams remain constantly able to adapt and act efficiently and independently of the environment.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52</a:t>
            </a:fld>
            <a:endParaRPr lang="en-US" dirty="0"/>
          </a:p>
        </p:txBody>
      </p:sp>
      <p:pic>
        <p:nvPicPr>
          <p:cNvPr id="11266" name="Picture 2" descr="Grafik-Learning-Prinzi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8925" y="4822138"/>
            <a:ext cx="3648075" cy="11049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53127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A4741-A263-4D81-9DF3-C4CA757B02BF}"/>
              </a:ext>
            </a:extLst>
          </p:cNvPr>
          <p:cNvSpPr>
            <a:spLocks noGrp="1"/>
          </p:cNvSpPr>
          <p:nvPr>
            <p:ph type="title"/>
          </p:nvPr>
        </p:nvSpPr>
        <p:spPr/>
        <p:txBody>
          <a:bodyPr>
            <a:normAutofit/>
          </a:bodyPr>
          <a:lstStyle/>
          <a:p>
            <a:r>
              <a:rPr lang="en-US" dirty="0"/>
              <a:t>The Third Way: </a:t>
            </a:r>
            <a:r>
              <a:rPr lang="en-US" sz="3200" dirty="0"/>
              <a:t>Continuous Learning and Experimentation</a:t>
            </a:r>
            <a:endParaRPr lang="en-US" dirty="0"/>
          </a:p>
        </p:txBody>
      </p:sp>
      <p:sp>
        <p:nvSpPr>
          <p:cNvPr id="3" name="Content Placeholder 2">
            <a:extLst>
              <a:ext uri="{FF2B5EF4-FFF2-40B4-BE49-F238E27FC236}">
                <a16:creationId xmlns:a16="http://schemas.microsoft.com/office/drawing/2014/main" id="{C8B3BD2B-8321-44EC-BE86-B401139270B5}"/>
              </a:ext>
            </a:extLst>
          </p:cNvPr>
          <p:cNvSpPr>
            <a:spLocks noGrp="1"/>
          </p:cNvSpPr>
          <p:nvPr>
            <p:ph idx="1"/>
          </p:nvPr>
        </p:nvSpPr>
        <p:spPr/>
        <p:txBody>
          <a:bodyPr>
            <a:normAutofit fontScale="92500" lnSpcReduction="10000"/>
          </a:bodyPr>
          <a:lstStyle/>
          <a:p>
            <a:r>
              <a:rPr lang="en-US" dirty="0"/>
              <a:t>Enabling Organizational Learning and a Safety Culture</a:t>
            </a:r>
          </a:p>
          <a:p>
            <a:pPr lvl="1"/>
            <a:r>
              <a:rPr lang="en-US" dirty="0"/>
              <a:t>When accidents and failures occur, instead of looking for human error, we look for how we can redesign the system to prevent the accident from happening again.</a:t>
            </a:r>
          </a:p>
          <a:p>
            <a:r>
              <a:rPr lang="en-US" dirty="0"/>
              <a:t>Institutionalize the Improvement of Daily Work</a:t>
            </a:r>
          </a:p>
          <a:p>
            <a:pPr lvl="1"/>
            <a:r>
              <a:rPr lang="en-US" dirty="0"/>
              <a:t>Even more important than daily work is the improvement of daily work.</a:t>
            </a:r>
          </a:p>
          <a:p>
            <a:r>
              <a:rPr lang="en-US" dirty="0"/>
              <a:t>Transform Local Discoveries into Global Improvements</a:t>
            </a:r>
          </a:p>
          <a:p>
            <a:pPr lvl="1"/>
            <a:r>
              <a:rPr lang="en-US" dirty="0"/>
              <a:t>Convert individual expertise into artifacts that the rest of the organization can use.</a:t>
            </a:r>
          </a:p>
          <a:p>
            <a:r>
              <a:rPr lang="en-US" dirty="0"/>
              <a:t>Inject Resilience Patterns into Daily work</a:t>
            </a:r>
          </a:p>
          <a:p>
            <a:pPr lvl="1"/>
            <a:r>
              <a:rPr lang="en-US" dirty="0"/>
              <a:t>High performers achieve the same results (or better) by improving daily operations, continually introducing tension to elevate performance.</a:t>
            </a:r>
          </a:p>
          <a:p>
            <a:r>
              <a:rPr lang="en-US" dirty="0"/>
              <a:t>Leaders Reinforce a Learning Culture</a:t>
            </a:r>
          </a:p>
          <a:p>
            <a:pPr lvl="1"/>
            <a:r>
              <a:rPr lang="en-US" dirty="0"/>
              <a:t>Create the conditions so their team can discover greatness in their daily 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53</a:t>
            </a:fld>
            <a:endParaRPr lang="en-US" dirty="0"/>
          </a:p>
        </p:txBody>
      </p:sp>
    </p:spTree>
    <p:extLst>
      <p:ext uri="{BB962C8B-B14F-4D97-AF65-F5344CB8AC3E}">
        <p14:creationId xmlns:p14="http://schemas.microsoft.com/office/powerpoint/2010/main" val="45203367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Enabling Organizational Learning and a Safety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we work within a complex system, by definition it is impossible for us to perfectly predict all the outcomes for any action we take.</a:t>
            </a:r>
          </a:p>
          <a:p>
            <a:r>
              <a:rPr lang="en-US" dirty="0"/>
              <a:t>This is what contributes to unexpected, or even catastrophic, outcomes and accidents in our daily work, even when we take precautions and work carefully. </a:t>
            </a:r>
          </a:p>
          <a:p>
            <a:r>
              <a:rPr lang="en-US" dirty="0"/>
              <a:t>Dr. Sidney Dekker, who codified some of the key elements of safety culture and coined the term just culture, wrote, “Responses to incidents and accidents that are seen as unjust can impede safety investigations, promote fear rather than mindfulness in people who do safety-critical work, make organizations more bureaucratic rather than more careful, and cultivate professional secrecy, evasion, and self-protection.”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54</a:t>
            </a:fld>
            <a:endParaRPr lang="en-US" dirty="0"/>
          </a:p>
        </p:txBody>
      </p:sp>
    </p:spTree>
    <p:extLst>
      <p:ext uri="{BB962C8B-B14F-4D97-AF65-F5344CB8AC3E}">
        <p14:creationId xmlns:p14="http://schemas.microsoft.com/office/powerpoint/2010/main" val="27246458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dirty="0"/>
              <a:t>Institutionalize the Improvement of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Teams are often not able or not willing to improve the processes they operate within. </a:t>
            </a:r>
          </a:p>
          <a:p>
            <a:r>
              <a:rPr lang="en-US" dirty="0"/>
              <a:t>The result is not only that they continue to suffer from their current problems, but their suffering also grows worse over time. </a:t>
            </a:r>
          </a:p>
          <a:p>
            <a:r>
              <a:rPr lang="en-US" dirty="0"/>
              <a:t>Mike Rother observed in Toyota Kata that in the absence of improvements, processes don’t stay the same—due to chaos and entropy, processes actually degrade over time.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55</a:t>
            </a:fld>
            <a:endParaRPr lang="en-US" dirty="0"/>
          </a:p>
        </p:txBody>
      </p:sp>
    </p:spTree>
    <p:extLst>
      <p:ext uri="{BB962C8B-B14F-4D97-AF65-F5344CB8AC3E}">
        <p14:creationId xmlns:p14="http://schemas.microsoft.com/office/powerpoint/2010/main" val="1761471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normAutofit/>
          </a:bodyPr>
          <a:lstStyle/>
          <a:p>
            <a:r>
              <a:rPr lang="en-US" sz="3600" dirty="0"/>
              <a:t>Transform Local Discoveries into Global Improvements</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When new learnings are discovered locally, there must also be some mechanism to enable the rest of the organization to use and benefit from that knowledge. </a:t>
            </a:r>
          </a:p>
          <a:p>
            <a:r>
              <a:rPr lang="en-US" dirty="0"/>
              <a:t>In other words, when teams or individuals have experiences that create expertise, our goal is to convert that tacit knowledge (i.e., knowledge that is difficult to transfer to another person by means of writing it down or verbalizing) into explicit, codified knowledge, which becomes someone else’s expertise through practice.</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56</a:t>
            </a:fld>
            <a:endParaRPr lang="en-US" dirty="0"/>
          </a:p>
        </p:txBody>
      </p:sp>
    </p:spTree>
    <p:extLst>
      <p:ext uri="{BB962C8B-B14F-4D97-AF65-F5344CB8AC3E}">
        <p14:creationId xmlns:p14="http://schemas.microsoft.com/office/powerpoint/2010/main" val="15782814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Inject Resilience Patterns into Daily work</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Lower performing manufacturing organizations buffer themselves from disruptions in many ways—in other words, they bulk up or add flab. </a:t>
            </a:r>
          </a:p>
          <a:p>
            <a:r>
              <a:rPr lang="en-US" dirty="0"/>
              <a:t>For instance, to reduce the risk of a work center being idle (due to inventory arriving late, inventory that had to be scrapped, etc.), managers may choose to stockpile more inventory at each work center. However, that inventory buffer also increases WIP, which has all sorts of undesired outcomes, as previously discussed. Similarly, to reduce the risk of a work center going down due to machinery failure, managers may increase capacity by buying more capital equipment, hiring more people, or even increasing floor space. All these options increase costs</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57</a:t>
            </a:fld>
            <a:endParaRPr lang="en-US" dirty="0"/>
          </a:p>
        </p:txBody>
      </p:sp>
    </p:spTree>
    <p:extLst>
      <p:ext uri="{BB962C8B-B14F-4D97-AF65-F5344CB8AC3E}">
        <p14:creationId xmlns:p14="http://schemas.microsoft.com/office/powerpoint/2010/main" val="153314488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8F463-B183-4C9D-BAB1-7C9DFF7429F2}"/>
              </a:ext>
            </a:extLst>
          </p:cNvPr>
          <p:cNvSpPr>
            <a:spLocks noGrp="1"/>
          </p:cNvSpPr>
          <p:nvPr>
            <p:ph type="title"/>
          </p:nvPr>
        </p:nvSpPr>
        <p:spPr/>
        <p:txBody>
          <a:bodyPr/>
          <a:lstStyle/>
          <a:p>
            <a:r>
              <a:rPr lang="en-US" dirty="0"/>
              <a:t>Leaders Reinforce a Learning Culture</a:t>
            </a:r>
          </a:p>
        </p:txBody>
      </p:sp>
      <p:sp>
        <p:nvSpPr>
          <p:cNvPr id="3" name="Content Placeholder 2">
            <a:extLst>
              <a:ext uri="{FF2B5EF4-FFF2-40B4-BE49-F238E27FC236}">
                <a16:creationId xmlns:a16="http://schemas.microsoft.com/office/drawing/2014/main" id="{A1B94397-0ACB-44C4-AE58-397880488414}"/>
              </a:ext>
            </a:extLst>
          </p:cNvPr>
          <p:cNvSpPr>
            <a:spLocks noGrp="1"/>
          </p:cNvSpPr>
          <p:nvPr>
            <p:ph idx="1"/>
          </p:nvPr>
        </p:nvSpPr>
        <p:spPr/>
        <p:txBody>
          <a:bodyPr>
            <a:normAutofit/>
          </a:bodyPr>
          <a:lstStyle/>
          <a:p>
            <a:r>
              <a:rPr lang="en-US" dirty="0"/>
              <a:t>Traditionally, leaders were expected to be responsible for setting objectives, allocating resources for achieving those objectives, and establishing the right combination of incentives. </a:t>
            </a:r>
          </a:p>
          <a:p>
            <a:r>
              <a:rPr lang="en-US" dirty="0"/>
              <a:t>Leaders also establish the emotional tone for the organizations they lead. In other words, leaders lead by “making all the right decisions.” However, there is significant evidence that shows greatness is not achieved by leaders making all the right decisions—instead, the leader’s role is to create the conditions so their team can discover greatness in their daily work. In other words, creating greatness requires both leaders and workers, each of whom are mutually dependent upon each other.</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58</a:t>
            </a:fld>
            <a:endParaRPr lang="en-US" dirty="0"/>
          </a:p>
        </p:txBody>
      </p:sp>
    </p:spTree>
    <p:extLst>
      <p:ext uri="{BB962C8B-B14F-4D97-AF65-F5344CB8AC3E}">
        <p14:creationId xmlns:p14="http://schemas.microsoft.com/office/powerpoint/2010/main" val="134350019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CALMS Framework</a:t>
            </a:r>
          </a:p>
        </p:txBody>
      </p:sp>
      <p:sp>
        <p:nvSpPr>
          <p:cNvPr id="4" name="Slide Number Placeholder 3"/>
          <p:cNvSpPr>
            <a:spLocks noGrp="1"/>
          </p:cNvSpPr>
          <p:nvPr>
            <p:ph type="sldNum" sz="quarter" idx="12"/>
          </p:nvPr>
        </p:nvSpPr>
        <p:spPr/>
        <p:txBody>
          <a:bodyPr/>
          <a:lstStyle/>
          <a:p>
            <a:fld id="{B8DACC02-A2BD-4578-8E03-6D891060A695}" type="slidenum">
              <a:rPr lang="en-US" smtClean="0"/>
              <a:pPr/>
              <a:t>59</a:t>
            </a:fld>
            <a:endParaRPr lang="en-US" dirty="0"/>
          </a:p>
        </p:txBody>
      </p:sp>
      <p:sp>
        <p:nvSpPr>
          <p:cNvPr id="6" name="Rectangle 5"/>
          <p:cNvSpPr/>
          <p:nvPr/>
        </p:nvSpPr>
        <p:spPr>
          <a:xfrm>
            <a:off x="347526" y="1412178"/>
            <a:ext cx="8017875" cy="4893647"/>
          </a:xfrm>
          <a:prstGeom prst="rect">
            <a:avLst/>
          </a:prstGeom>
        </p:spPr>
        <p:txBody>
          <a:bodyPr wrap="square">
            <a:spAutoFit/>
          </a:bodyPr>
          <a:lstStyle/>
          <a:p>
            <a:pPr marL="342900" indent="-342900" fontAlgn="base">
              <a:buFont typeface="Arial" panose="020B0604020202020204" pitchFamily="34" charset="0"/>
              <a:buChar char="•"/>
            </a:pPr>
            <a:r>
              <a:rPr lang="en-US" sz="2400" dirty="0">
                <a:latin typeface="Candara" panose="020E0502030303020204" pitchFamily="34" charset="0"/>
              </a:rPr>
              <a:t>CALMS Framework</a:t>
            </a:r>
          </a:p>
          <a:p>
            <a:pPr marL="800100" lvl="1" indent="-342900" fontAlgn="base">
              <a:buFont typeface="Arial" panose="020B0604020202020204" pitchFamily="34" charset="0"/>
              <a:buChar char="•"/>
            </a:pPr>
            <a:r>
              <a:rPr lang="en-US" sz="2400" dirty="0">
                <a:latin typeface="Candara" panose="020E0502030303020204" pitchFamily="34" charset="0"/>
              </a:rPr>
              <a:t>Assess and measure progress on your DevOps journey</a:t>
            </a:r>
          </a:p>
          <a:p>
            <a:pPr fontAlgn="base"/>
            <a:endParaRPr lang="en-US" sz="2400" b="0" i="0" dirty="0">
              <a:effectLst/>
              <a:latin typeface="Candara" panose="020E0502030303020204" pitchFamily="34" charset="0"/>
            </a:endParaRPr>
          </a:p>
          <a:p>
            <a:pPr marL="342900" indent="-342900" fontAlgn="base">
              <a:buFont typeface="Arial" panose="020B0604020202020204" pitchFamily="34" charset="0"/>
              <a:buChar char="•"/>
            </a:pPr>
            <a:r>
              <a:rPr lang="en-US" sz="2400" b="0" i="0" dirty="0">
                <a:effectLst/>
                <a:latin typeface="Candara" panose="020E0502030303020204" pitchFamily="34" charset="0"/>
              </a:rPr>
              <a:t>Culture</a:t>
            </a:r>
          </a:p>
          <a:p>
            <a:pPr marL="800100" lvl="1" indent="-342900" fontAlgn="base">
              <a:buFont typeface="Arial" panose="020B0604020202020204" pitchFamily="34" charset="0"/>
              <a:buChar char="•"/>
            </a:pPr>
            <a:r>
              <a:rPr lang="en-US" sz="2000" dirty="0">
                <a:latin typeface="Candara" panose="020E0502030303020204" pitchFamily="34" charset="0"/>
              </a:rPr>
              <a:t>Embraces change, seeking feedback in order to improve</a:t>
            </a:r>
          </a:p>
          <a:p>
            <a:pPr marL="342900" indent="-342900" fontAlgn="base">
              <a:buFont typeface="Arial" panose="020B0604020202020204" pitchFamily="34" charset="0"/>
              <a:buChar char="•"/>
            </a:pPr>
            <a:r>
              <a:rPr lang="en-US" sz="2400" dirty="0">
                <a:latin typeface="Candara" panose="020E0502030303020204" pitchFamily="34" charset="0"/>
              </a:rPr>
              <a:t>Automation</a:t>
            </a:r>
          </a:p>
          <a:p>
            <a:pPr marL="800100" lvl="1" indent="-342900" fontAlgn="base">
              <a:buFont typeface="Arial" panose="020B0604020202020204" pitchFamily="34" charset="0"/>
              <a:buChar char="•"/>
            </a:pPr>
            <a:r>
              <a:rPr lang="en-US" sz="2000" dirty="0">
                <a:latin typeface="Candara" panose="020E0502030303020204" pitchFamily="34" charset="0"/>
              </a:rPr>
              <a:t>The everything-as-code mindset is at the heart of DevOps</a:t>
            </a:r>
          </a:p>
          <a:p>
            <a:pPr marL="342900" indent="-342900" fontAlgn="base">
              <a:buFont typeface="Arial" panose="020B0604020202020204" pitchFamily="34" charset="0"/>
              <a:buChar char="•"/>
            </a:pPr>
            <a:r>
              <a:rPr lang="en-US" sz="2400" dirty="0">
                <a:latin typeface="Candara" panose="020E0502030303020204" pitchFamily="34" charset="0"/>
              </a:rPr>
              <a:t>Lean (IT)</a:t>
            </a:r>
          </a:p>
          <a:p>
            <a:pPr marL="800100" lvl="1" indent="-342900" fontAlgn="base">
              <a:buFont typeface="Arial" panose="020B0604020202020204" pitchFamily="34" charset="0"/>
              <a:buChar char="•"/>
            </a:pPr>
            <a:r>
              <a:rPr lang="en-US" sz="2000" dirty="0">
                <a:latin typeface="Candara" panose="020E0502030303020204" pitchFamily="34" charset="0"/>
              </a:rPr>
              <a:t>5 key principles of Lean</a:t>
            </a:r>
          </a:p>
          <a:p>
            <a:pPr marL="342900" indent="-342900" fontAlgn="base">
              <a:buFont typeface="Arial" panose="020B0604020202020204" pitchFamily="34" charset="0"/>
              <a:buChar char="•"/>
            </a:pPr>
            <a:r>
              <a:rPr lang="en-US" sz="2400" dirty="0">
                <a:latin typeface="Candara" panose="020E0502030303020204" pitchFamily="34" charset="0"/>
              </a:rPr>
              <a:t>Measurement</a:t>
            </a:r>
          </a:p>
          <a:p>
            <a:pPr marL="800100" lvl="1" indent="-342900" fontAlgn="base">
              <a:buFont typeface="Arial" panose="020B0604020202020204" pitchFamily="34" charset="0"/>
              <a:buChar char="•"/>
            </a:pPr>
            <a:r>
              <a:rPr lang="en-US" sz="2000" dirty="0">
                <a:latin typeface="Candara" panose="020E0502030303020204" pitchFamily="34" charset="0"/>
              </a:rPr>
              <a:t>“what gets measured gets done”</a:t>
            </a:r>
          </a:p>
          <a:p>
            <a:pPr marL="342900" indent="-342900" fontAlgn="base">
              <a:buFont typeface="Arial" panose="020B0604020202020204" pitchFamily="34" charset="0"/>
              <a:buChar char="•"/>
            </a:pPr>
            <a:r>
              <a:rPr lang="en-US" sz="2400" dirty="0">
                <a:latin typeface="Candara" panose="020E0502030303020204" pitchFamily="34" charset="0"/>
              </a:rPr>
              <a:t>Sharing</a:t>
            </a:r>
          </a:p>
          <a:p>
            <a:pPr marL="800100" lvl="1" indent="-342900" fontAlgn="base">
              <a:buFont typeface="Arial" panose="020B0604020202020204" pitchFamily="34" charset="0"/>
              <a:buChar char="•"/>
            </a:pPr>
            <a:r>
              <a:rPr lang="en-US" sz="2000" dirty="0">
                <a:latin typeface="Candara" panose="020E0502030303020204" pitchFamily="34" charset="0"/>
              </a:rPr>
              <a:t>Focus on breaking down silos between departments and sharing knowledge and best practice.</a:t>
            </a:r>
            <a:endParaRPr lang="en-US" sz="2000" b="0" i="0" dirty="0">
              <a:effectLst/>
              <a:latin typeface="Candara" panose="020E0502030303020204" pitchFamily="34" charset="0"/>
            </a:endParaRPr>
          </a:p>
        </p:txBody>
      </p:sp>
      <p:pic>
        <p:nvPicPr>
          <p:cNvPr id="7" name="Picture 2" descr="Is the S (Sharing) in CALMS Redundant? | DevOpsGroup"/>
          <p:cNvPicPr>
            <a:picLocks noChangeAspect="1" noChangeArrowheads="1"/>
          </p:cNvPicPr>
          <p:nvPr/>
        </p:nvPicPr>
        <p:blipFill rotWithShape="1">
          <a:blip r:embed="rId2">
            <a:extLst>
              <a:ext uri="{28A0092B-C50C-407E-A947-70E740481C1C}">
                <a14:useLocalDpi xmlns:a14="http://schemas.microsoft.com/office/drawing/2010/main" val="0"/>
              </a:ext>
            </a:extLst>
          </a:blip>
          <a:srcRect l="42925" t="11649" r="22600" b="11597"/>
          <a:stretch/>
        </p:blipFill>
        <p:spPr bwMode="auto">
          <a:xfrm>
            <a:off x="8272090" y="1764695"/>
            <a:ext cx="3861997" cy="41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31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6</a:t>
            </a:fld>
            <a:endParaRPr lang="en-US"/>
          </a:p>
        </p:txBody>
      </p:sp>
      <p:pic>
        <p:nvPicPr>
          <p:cNvPr id="5124" name="Picture 4" descr="advantages and disadvantages of waterfall model-min - projectcubic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498" y="1767358"/>
            <a:ext cx="7038975" cy="393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8941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DevOps – Myths vs Reality</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60</a:t>
            </a:fld>
            <a:endParaRPr lang="en-US" dirty="0"/>
          </a:p>
        </p:txBody>
      </p:sp>
      <p:pic>
        <p:nvPicPr>
          <p:cNvPr id="6" name="Picture 5"/>
          <p:cNvPicPr>
            <a:picLocks noChangeAspect="1"/>
          </p:cNvPicPr>
          <p:nvPr/>
        </p:nvPicPr>
        <p:blipFill>
          <a:blip r:embed="rId2"/>
          <a:stretch>
            <a:fillRect/>
          </a:stretch>
        </p:blipFill>
        <p:spPr>
          <a:xfrm>
            <a:off x="1353755" y="1208193"/>
            <a:ext cx="9066784" cy="5284682"/>
          </a:xfrm>
          <a:prstGeom prst="rect">
            <a:avLst/>
          </a:prstGeom>
        </p:spPr>
      </p:pic>
      <p:sp>
        <p:nvSpPr>
          <p:cNvPr id="7" name="Rectangle 6"/>
          <p:cNvSpPr/>
          <p:nvPr/>
        </p:nvSpPr>
        <p:spPr>
          <a:xfrm>
            <a:off x="1032095" y="6152971"/>
            <a:ext cx="497941" cy="2025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6012995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Tools and Stages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61</a:t>
            </a:fld>
            <a:endParaRPr lang="en-US"/>
          </a:p>
        </p:txBody>
      </p:sp>
    </p:spTree>
    <p:extLst>
      <p:ext uri="{BB962C8B-B14F-4D97-AF65-F5344CB8AC3E}">
        <p14:creationId xmlns:p14="http://schemas.microsoft.com/office/powerpoint/2010/main" val="101818355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Tools</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62</a:t>
            </a:fld>
            <a:endParaRPr lang="en-US"/>
          </a:p>
        </p:txBody>
      </p:sp>
      <p:pic>
        <p:nvPicPr>
          <p:cNvPr id="2050" name="Picture 2" descr="What is DevOps and where is it applied? - SHALB"/>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0642" y="1207300"/>
            <a:ext cx="8064535" cy="5267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4969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DevOps Stages</a:t>
            </a:r>
          </a:p>
        </p:txBody>
      </p:sp>
      <p:sp>
        <p:nvSpPr>
          <p:cNvPr id="2" name="Slide Number Placeholder 1"/>
          <p:cNvSpPr>
            <a:spLocks noGrp="1"/>
          </p:cNvSpPr>
          <p:nvPr>
            <p:ph type="sldNum" sz="quarter" idx="12"/>
          </p:nvPr>
        </p:nvSpPr>
        <p:spPr/>
        <p:txBody>
          <a:bodyPr/>
          <a:lstStyle/>
          <a:p>
            <a:fld id="{B543A0FD-1CA6-4228-86A2-78061B4844C8}" type="slidenum">
              <a:rPr lang="en-US" smtClean="0"/>
              <a:t>63</a:t>
            </a:fld>
            <a:endParaRPr lang="en-US"/>
          </a:p>
        </p:txBody>
      </p:sp>
      <p:pic>
        <p:nvPicPr>
          <p:cNvPr id="4" name="Picture 3"/>
          <p:cNvPicPr>
            <a:picLocks noChangeAspect="1"/>
          </p:cNvPicPr>
          <p:nvPr/>
        </p:nvPicPr>
        <p:blipFill rotWithShape="1">
          <a:blip r:embed="rId3"/>
          <a:srcRect t="1" b="979"/>
          <a:stretch/>
        </p:blipFill>
        <p:spPr>
          <a:xfrm>
            <a:off x="696979" y="1392774"/>
            <a:ext cx="10707594" cy="4914627"/>
          </a:xfrm>
          <a:prstGeom prst="rect">
            <a:avLst/>
          </a:prstGeom>
        </p:spPr>
      </p:pic>
      <p:sp>
        <p:nvSpPr>
          <p:cNvPr id="3" name="Rectangle 2"/>
          <p:cNvSpPr/>
          <p:nvPr/>
        </p:nvSpPr>
        <p:spPr>
          <a:xfrm>
            <a:off x="10067453" y="6120143"/>
            <a:ext cx="1337120" cy="187258"/>
          </a:xfrm>
          <a:prstGeom prst="rect">
            <a:avLst/>
          </a:prstGeom>
          <a:solidFill>
            <a:srgbClr val="C2C2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2000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Version Control (Continuous Development)</a:t>
            </a:r>
          </a:p>
        </p:txBody>
      </p:sp>
      <p:sp>
        <p:nvSpPr>
          <p:cNvPr id="3" name="Content Placeholder 2"/>
          <p:cNvSpPr>
            <a:spLocks noGrp="1"/>
          </p:cNvSpPr>
          <p:nvPr>
            <p:ph idx="1"/>
          </p:nvPr>
        </p:nvSpPr>
        <p:spPr/>
        <p:txBody>
          <a:bodyPr>
            <a:normAutofit/>
          </a:bodyPr>
          <a:lstStyle/>
          <a:p>
            <a:r>
              <a:rPr lang="en-US" dirty="0"/>
              <a:t>This is the phase that involves ‘planning‘ and ‘coding‘ of the software. </a:t>
            </a:r>
          </a:p>
          <a:p>
            <a:r>
              <a:rPr lang="en-US" dirty="0"/>
              <a:t>The vision of the project is decided during the planning phase and the developers begin developing the code for the application.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64</a:t>
            </a:fld>
            <a:endParaRPr lang="en-US" dirty="0"/>
          </a:p>
        </p:txBody>
      </p:sp>
      <p:pic>
        <p:nvPicPr>
          <p:cNvPr id="3074" name="Picture 2" descr="g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0875" y="3102698"/>
            <a:ext cx="7429500" cy="27813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8474044" y="2987644"/>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2429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65</a:t>
            </a:fld>
            <a:endParaRPr lang="en-US"/>
          </a:p>
        </p:txBody>
      </p:sp>
      <p:pic>
        <p:nvPicPr>
          <p:cNvPr id="13314" name="Picture 2" descr="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484" y="1644071"/>
            <a:ext cx="5617311" cy="3162624"/>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9819" y="1650266"/>
            <a:ext cx="5609163" cy="3156429"/>
          </a:xfrm>
          <a:prstGeom prst="rect">
            <a:avLst/>
          </a:prstGeom>
          <a:noFill/>
          <a:extLst>
            <a:ext uri="{909E8E84-426E-40DD-AFC4-6F175D3DCCD1}">
              <a14:hiddenFill xmlns:a14="http://schemas.microsoft.com/office/drawing/2010/main">
                <a:solidFill>
                  <a:srgbClr val="FFFFFF"/>
                </a:solidFill>
              </a14:hiddenFill>
            </a:ext>
          </a:extLst>
        </p:spPr>
      </p:pic>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724277" y="5197504"/>
            <a:ext cx="10456752" cy="1298691"/>
          </a:xfrm>
        </p:spPr>
        <p:txBody>
          <a:bodyPr>
            <a:normAutofit/>
          </a:bodyPr>
          <a:lstStyle/>
          <a:p>
            <a:pPr marL="0" indent="0" algn="ctr">
              <a:buNone/>
            </a:pPr>
            <a:r>
              <a:rPr lang="en-US" dirty="0"/>
              <a:t>The management of changes to documents, computer programs, large websites and other collection of information</a:t>
            </a:r>
          </a:p>
        </p:txBody>
      </p:sp>
    </p:spTree>
    <p:extLst>
      <p:ext uri="{BB962C8B-B14F-4D97-AF65-F5344CB8AC3E}">
        <p14:creationId xmlns:p14="http://schemas.microsoft.com/office/powerpoint/2010/main" val="154164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p:nvPr>
        </p:nvSpPr>
        <p:spPr/>
        <p:txBody>
          <a:bodyPr/>
          <a:lstStyle/>
          <a:p>
            <a:r>
              <a:rPr lang="en-US" sz="3600" dirty="0"/>
              <a:t>Source Code Management</a:t>
            </a:r>
          </a:p>
        </p:txBody>
      </p:sp>
      <p:sp>
        <p:nvSpPr>
          <p:cNvPr id="2" name="Slide Number Placeholder 1"/>
          <p:cNvSpPr>
            <a:spLocks noGrp="1"/>
          </p:cNvSpPr>
          <p:nvPr>
            <p:ph type="sldNum" sz="quarter" idx="12"/>
          </p:nvPr>
        </p:nvSpPr>
        <p:spPr/>
        <p:txBody>
          <a:bodyPr/>
          <a:lstStyle/>
          <a:p>
            <a:fld id="{B543A0FD-1CA6-4228-86A2-78061B4844C8}" type="slidenum">
              <a:rPr lang="en-US" smtClean="0"/>
              <a:t>66</a:t>
            </a:fld>
            <a:endParaRPr lang="en-US"/>
          </a:p>
        </p:txBody>
      </p:sp>
      <p:sp>
        <p:nvSpPr>
          <p:cNvPr id="7" name="Content Placeholder 2">
            <a:extLst>
              <a:ext uri="{FF2B5EF4-FFF2-40B4-BE49-F238E27FC236}">
                <a16:creationId xmlns:a16="http://schemas.microsoft.com/office/drawing/2014/main" id="{E6CEC10E-E948-477D-B407-CFD62B291428}"/>
              </a:ext>
            </a:extLst>
          </p:cNvPr>
          <p:cNvSpPr>
            <a:spLocks noGrp="1"/>
          </p:cNvSpPr>
          <p:nvPr>
            <p:ph idx="1"/>
          </p:nvPr>
        </p:nvSpPr>
        <p:spPr>
          <a:xfrm>
            <a:off x="2390116" y="1294646"/>
            <a:ext cx="9478978" cy="727837"/>
          </a:xfrm>
        </p:spPr>
        <p:txBody>
          <a:bodyPr>
            <a:noAutofit/>
          </a:bodyPr>
          <a:lstStyle/>
          <a:p>
            <a:pPr marL="0" indent="0">
              <a:buNone/>
            </a:pPr>
            <a:r>
              <a:rPr lang="en-US" sz="2000" dirty="0" err="1"/>
              <a:t>Git</a:t>
            </a:r>
            <a:r>
              <a:rPr lang="en-US" sz="2000" dirty="0"/>
              <a:t> is a Distributed Version Control tool that supports distributed non-linear workflows by providing data assurance for developing quality software</a:t>
            </a:r>
          </a:p>
        </p:txBody>
      </p:sp>
      <p:pic>
        <p:nvPicPr>
          <p:cNvPr id="14338" name="Picture 2" descr="Git Manual for Beginners. Git is the most popular distributed… | by Ahmed  Mahmoud Eltaher | The Startup | Medium"/>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4049" b="14490"/>
          <a:stretch/>
        </p:blipFill>
        <p:spPr bwMode="auto">
          <a:xfrm>
            <a:off x="553928" y="1294646"/>
            <a:ext cx="1691331" cy="727837"/>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Git Tutorial | Commands And Operations In Git | Edure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52089" y="1962291"/>
            <a:ext cx="4832243" cy="4530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6893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Testing</a:t>
            </a:r>
          </a:p>
        </p:txBody>
      </p:sp>
      <p:sp>
        <p:nvSpPr>
          <p:cNvPr id="3" name="Content Placeholder 2"/>
          <p:cNvSpPr>
            <a:spLocks noGrp="1"/>
          </p:cNvSpPr>
          <p:nvPr>
            <p:ph idx="1"/>
          </p:nvPr>
        </p:nvSpPr>
        <p:spPr/>
        <p:txBody>
          <a:bodyPr/>
          <a:lstStyle/>
          <a:p>
            <a:r>
              <a:rPr lang="en-US" dirty="0"/>
              <a:t>This is the stage where the developed software is continuously tested for bugs. </a:t>
            </a:r>
          </a:p>
          <a:p>
            <a:r>
              <a:rPr lang="en-US" dirty="0"/>
              <a:t>For Continuous testing, automation testing tools like Selenium, </a:t>
            </a:r>
            <a:r>
              <a:rPr lang="en-US" dirty="0" err="1"/>
              <a:t>TestNG</a:t>
            </a:r>
            <a:r>
              <a:rPr lang="en-US" dirty="0"/>
              <a:t>, JUnit, </a:t>
            </a:r>
            <a:r>
              <a:rPr lang="en-US" dirty="0" smtClean="0"/>
              <a:t>etc. </a:t>
            </a:r>
            <a:r>
              <a:rPr lang="en-US" dirty="0"/>
              <a:t>are used.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67</a:t>
            </a:fld>
            <a:endParaRPr lang="en-US" dirty="0"/>
          </a:p>
        </p:txBody>
      </p:sp>
      <p:pic>
        <p:nvPicPr>
          <p:cNvPr id="4098" name="Picture 2" descr="C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26347" y="3550122"/>
            <a:ext cx="6305550" cy="21240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885569" y="3350542"/>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37838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dirty="0"/>
              <a:t>This stage is the heart of the entire DevOps life cycle. </a:t>
            </a:r>
          </a:p>
          <a:p>
            <a:r>
              <a:rPr lang="en-US" dirty="0"/>
              <a:t>It is a software development practice in which the developers require to commit changes to the source code more frequently. </a:t>
            </a:r>
          </a:p>
          <a:p>
            <a:r>
              <a:rPr lang="en-US" dirty="0"/>
              <a:t>This may be on a daily or a weekly basis.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68</a:t>
            </a:fld>
            <a:endParaRPr lang="en-US" dirty="0"/>
          </a:p>
        </p:txBody>
      </p:sp>
      <p:sp>
        <p:nvSpPr>
          <p:cNvPr id="6" name="Rectangle 5"/>
          <p:cNvSpPr/>
          <p:nvPr/>
        </p:nvSpPr>
        <p:spPr>
          <a:xfrm>
            <a:off x="7704500" y="3458150"/>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Edge CICD Pipeline Using Jenk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38747" y="3557735"/>
            <a:ext cx="6015130" cy="28442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82480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69</a:t>
            </a:fld>
            <a:endParaRPr lang="en-US" dirty="0"/>
          </a:p>
        </p:txBody>
      </p:sp>
      <p:pic>
        <p:nvPicPr>
          <p:cNvPr id="5" name="Picture 4"/>
          <p:cNvPicPr>
            <a:picLocks noChangeAspect="1"/>
          </p:cNvPicPr>
          <p:nvPr/>
        </p:nvPicPr>
        <p:blipFill>
          <a:blip r:embed="rId2"/>
          <a:stretch>
            <a:fillRect/>
          </a:stretch>
        </p:blipFill>
        <p:spPr>
          <a:xfrm>
            <a:off x="347526" y="1325610"/>
            <a:ext cx="7773485" cy="5048955"/>
          </a:xfrm>
          <a:prstGeom prst="rect">
            <a:avLst/>
          </a:prstGeom>
        </p:spPr>
      </p:pic>
    </p:spTree>
    <p:extLst>
      <p:ext uri="{BB962C8B-B14F-4D97-AF65-F5344CB8AC3E}">
        <p14:creationId xmlns:p14="http://schemas.microsoft.com/office/powerpoint/2010/main" val="2400145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4ABC6A-2D16-4FDA-A467-49B315B1E899}"/>
              </a:ext>
            </a:extLst>
          </p:cNvPr>
          <p:cNvSpPr>
            <a:spLocks noGrp="1"/>
          </p:cNvSpPr>
          <p:nvPr>
            <p:ph type="title"/>
          </p:nvPr>
        </p:nvSpPr>
        <p:spPr/>
        <p:txBody>
          <a:bodyPr/>
          <a:lstStyle/>
          <a:p>
            <a:r>
              <a:rPr lang="en-US" dirty="0"/>
              <a:t>Limitations of Waterfall Model</a:t>
            </a:r>
          </a:p>
        </p:txBody>
      </p:sp>
      <p:sp>
        <p:nvSpPr>
          <p:cNvPr id="5" name="Slide Number Placeholder 4">
            <a:extLst>
              <a:ext uri="{FF2B5EF4-FFF2-40B4-BE49-F238E27FC236}">
                <a16:creationId xmlns:a16="http://schemas.microsoft.com/office/drawing/2014/main" id="{B3B2025E-0EFA-4093-9753-D4E5A82BE0DF}"/>
              </a:ext>
            </a:extLst>
          </p:cNvPr>
          <p:cNvSpPr>
            <a:spLocks noGrp="1"/>
          </p:cNvSpPr>
          <p:nvPr>
            <p:ph type="sldNum" sz="quarter" idx="12"/>
          </p:nvPr>
        </p:nvSpPr>
        <p:spPr/>
        <p:txBody>
          <a:bodyPr/>
          <a:lstStyle/>
          <a:p>
            <a:fld id="{E31375A4-56A4-47D6-9801-1991572033F7}" type="slidenum">
              <a:rPr lang="en-US" smtClean="0"/>
              <a:pPr/>
              <a:t>7</a:t>
            </a:fld>
            <a:endParaRPr lang="en-US"/>
          </a:p>
        </p:txBody>
      </p:sp>
      <p:graphicFrame>
        <p:nvGraphicFramePr>
          <p:cNvPr id="3" name="Diagram 2"/>
          <p:cNvGraphicFramePr/>
          <p:nvPr>
            <p:extLst>
              <p:ext uri="{D42A27DB-BD31-4B8C-83A1-F6EECF244321}">
                <p14:modId xmlns:p14="http://schemas.microsoft.com/office/powerpoint/2010/main" val="3122515569"/>
              </p:ext>
            </p:extLst>
          </p:nvPr>
        </p:nvGraphicFramePr>
        <p:xfrm>
          <a:off x="918423" y="1207300"/>
          <a:ext cx="10407462"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31307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pPr/>
              <a:t>70</a:t>
            </a:fld>
            <a:endParaRPr lang="en-US" dirty="0"/>
          </a:p>
        </p:txBody>
      </p:sp>
      <p:pic>
        <p:nvPicPr>
          <p:cNvPr id="6" name="Picture 5"/>
          <p:cNvPicPr>
            <a:picLocks noChangeAspect="1"/>
          </p:cNvPicPr>
          <p:nvPr/>
        </p:nvPicPr>
        <p:blipFill>
          <a:blip r:embed="rId2"/>
          <a:stretch>
            <a:fillRect/>
          </a:stretch>
        </p:blipFill>
        <p:spPr>
          <a:xfrm>
            <a:off x="347526" y="1342917"/>
            <a:ext cx="11174384" cy="5077534"/>
          </a:xfrm>
          <a:prstGeom prst="rect">
            <a:avLst/>
          </a:prstGeom>
        </p:spPr>
      </p:pic>
      <p:sp>
        <p:nvSpPr>
          <p:cNvPr id="7" name="Rectangle 6"/>
          <p:cNvSpPr/>
          <p:nvPr/>
        </p:nvSpPr>
        <p:spPr>
          <a:xfrm>
            <a:off x="10818891" y="3983525"/>
            <a:ext cx="570368" cy="561315"/>
          </a:xfrm>
          <a:prstGeom prst="rect">
            <a:avLst/>
          </a:prstGeom>
          <a:solidFill>
            <a:srgbClr val="FDFBFD"/>
          </a:solidFill>
          <a:ln>
            <a:solidFill>
              <a:srgbClr val="FFF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21088" y="5886295"/>
            <a:ext cx="1600821" cy="561315"/>
          </a:xfrm>
          <a:prstGeom prst="rect">
            <a:avLst/>
          </a:prstGeom>
          <a:solidFill>
            <a:srgbClr val="D2D0D2"/>
          </a:solidFill>
          <a:ln>
            <a:solidFill>
              <a:srgbClr val="D5D3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28517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r>
              <a:rPr lang="en-US" dirty="0"/>
              <a:t>This is the stage where the code is deployed to the production servers. </a:t>
            </a:r>
          </a:p>
          <a:p>
            <a:r>
              <a:rPr lang="en-US" dirty="0"/>
              <a:t>It is also important to ensure that the code is correctly deployed on all the servers.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71</a:t>
            </a:fld>
            <a:endParaRPr lang="en-US" dirty="0"/>
          </a:p>
        </p:txBody>
      </p:sp>
      <p:pic>
        <p:nvPicPr>
          <p:cNvPr id="6146" name="Picture 2" descr="C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1081" y="3291797"/>
            <a:ext cx="5934075" cy="220027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577751" y="3291797"/>
            <a:ext cx="1376126" cy="525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39630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Deployment</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72</a:t>
            </a:fld>
            <a:endParaRPr lang="en-US" dirty="0"/>
          </a:p>
        </p:txBody>
      </p:sp>
      <p:pic>
        <p:nvPicPr>
          <p:cNvPr id="5" name="Picture 4"/>
          <p:cNvPicPr>
            <a:picLocks noChangeAspect="1"/>
          </p:cNvPicPr>
          <p:nvPr/>
        </p:nvPicPr>
        <p:blipFill>
          <a:blip r:embed="rId2"/>
          <a:stretch>
            <a:fillRect/>
          </a:stretch>
        </p:blipFill>
        <p:spPr>
          <a:xfrm>
            <a:off x="347526" y="1373242"/>
            <a:ext cx="11060068" cy="4953691"/>
          </a:xfrm>
          <a:prstGeom prst="rect">
            <a:avLst/>
          </a:prstGeom>
        </p:spPr>
      </p:pic>
      <p:sp>
        <p:nvSpPr>
          <p:cNvPr id="8" name="Rectangle 7"/>
          <p:cNvSpPr/>
          <p:nvPr/>
        </p:nvSpPr>
        <p:spPr>
          <a:xfrm>
            <a:off x="9921088" y="6068291"/>
            <a:ext cx="1486506" cy="258642"/>
          </a:xfrm>
          <a:prstGeom prst="rect">
            <a:avLst/>
          </a:prstGeom>
          <a:solidFill>
            <a:srgbClr val="C0C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018363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73</a:t>
            </a:fld>
            <a:endParaRPr lang="en-US" dirty="0"/>
          </a:p>
        </p:txBody>
      </p:sp>
      <p:pic>
        <p:nvPicPr>
          <p:cNvPr id="9" name="Content Placeholder 8"/>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20577" t="8795" r="20655" b="7338"/>
          <a:stretch/>
        </p:blipFill>
        <p:spPr>
          <a:xfrm>
            <a:off x="7188447" y="3413747"/>
            <a:ext cx="1747319" cy="1039421"/>
          </a:xfrm>
        </p:spPr>
      </p:pic>
      <p:sp>
        <p:nvSpPr>
          <p:cNvPr id="10" name="Pentagon 9"/>
          <p:cNvSpPr/>
          <p:nvPr/>
        </p:nvSpPr>
        <p:spPr>
          <a:xfrm flipH="1">
            <a:off x="506991" y="1769953"/>
            <a:ext cx="5866650" cy="950614"/>
          </a:xfrm>
          <a:prstGeom prst="homePlate">
            <a:avLst/>
          </a:prstGeom>
          <a:solidFill>
            <a:schemeClr val="accent1">
              <a:lumMod val="40000"/>
              <a:lumOff val="60000"/>
            </a:schemeClr>
          </a:solidFill>
          <a:ln w="381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is the practice of handling changes systematically so that a system maintains its integrity over time</a:t>
            </a:r>
          </a:p>
        </p:txBody>
      </p:sp>
      <p:sp>
        <p:nvSpPr>
          <p:cNvPr id="13" name="Pentagon 12"/>
          <p:cNvSpPr/>
          <p:nvPr/>
        </p:nvSpPr>
        <p:spPr>
          <a:xfrm flipH="1">
            <a:off x="506990" y="3374780"/>
            <a:ext cx="5866650" cy="950614"/>
          </a:xfrm>
          <a:prstGeom prst="homePlate">
            <a:avLst/>
          </a:prstGeom>
          <a:solidFill>
            <a:schemeClr val="accent1">
              <a:lumMod val="40000"/>
              <a:lumOff val="60000"/>
            </a:schemeClr>
          </a:solid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Configuration Management (CM) ensures that the current design and build state of the system is known, good and trusted</a:t>
            </a:r>
          </a:p>
        </p:txBody>
      </p:sp>
      <p:sp>
        <p:nvSpPr>
          <p:cNvPr id="14" name="Pentagon 13"/>
          <p:cNvSpPr/>
          <p:nvPr/>
        </p:nvSpPr>
        <p:spPr>
          <a:xfrm flipH="1">
            <a:off x="506989" y="4979607"/>
            <a:ext cx="5866650" cy="950614"/>
          </a:xfrm>
          <a:prstGeom prst="homePlate">
            <a:avLst/>
          </a:prstGeom>
          <a:solidFill>
            <a:schemeClr val="accent1">
              <a:lumMod val="40000"/>
              <a:lumOff val="60000"/>
            </a:schemeClr>
          </a:solid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Candara" panose="020E0502030303020204" pitchFamily="34" charset="0"/>
              </a:rPr>
              <a:t>It does not rely on the tacit knowledge of the development team </a:t>
            </a:r>
          </a:p>
        </p:txBody>
      </p:sp>
      <p:sp>
        <p:nvSpPr>
          <p:cNvPr id="11" name="Oval 10"/>
          <p:cNvSpPr/>
          <p:nvPr/>
        </p:nvSpPr>
        <p:spPr>
          <a:xfrm>
            <a:off x="126749" y="2163778"/>
            <a:ext cx="220778" cy="235390"/>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126749" y="3732392"/>
            <a:ext cx="220778" cy="235390"/>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26749" y="5301006"/>
            <a:ext cx="220778" cy="23539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7229187" y="3545448"/>
            <a:ext cx="1665837" cy="646331"/>
          </a:xfrm>
          <a:prstGeom prst="rect">
            <a:avLst/>
          </a:prstGeom>
          <a:noFill/>
        </p:spPr>
        <p:txBody>
          <a:bodyPr wrap="square" rtlCol="0">
            <a:spAutoFit/>
          </a:bodyPr>
          <a:lstStyle/>
          <a:p>
            <a:pPr algn="ctr"/>
            <a:r>
              <a:rPr lang="en-US" dirty="0">
                <a:latin typeface="Candara" panose="020E0502030303020204" pitchFamily="34" charset="0"/>
              </a:rPr>
              <a:t>Code for Infrastructure</a:t>
            </a:r>
          </a:p>
        </p:txBody>
      </p:sp>
      <p:sp>
        <p:nvSpPr>
          <p:cNvPr id="15" name="Round Single Corner Rectangle 14"/>
          <p:cNvSpPr/>
          <p:nvPr/>
        </p:nvSpPr>
        <p:spPr>
          <a:xfrm>
            <a:off x="6871571" y="4617261"/>
            <a:ext cx="2716039" cy="733331"/>
          </a:xfrm>
          <a:prstGeom prst="round1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Candara" panose="020E0502030303020204" pitchFamily="34" charset="0"/>
              </a:rPr>
              <a:t>Provisioning of Dev, Test, and Prod environment </a:t>
            </a:r>
          </a:p>
        </p:txBody>
      </p:sp>
      <p:sp>
        <p:nvSpPr>
          <p:cNvPr id="18" name="Cube 17"/>
          <p:cNvSpPr/>
          <p:nvPr/>
        </p:nvSpPr>
        <p:spPr>
          <a:xfrm>
            <a:off x="10538229" y="1792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1" name="Cube 20"/>
          <p:cNvSpPr/>
          <p:nvPr/>
        </p:nvSpPr>
        <p:spPr>
          <a:xfrm>
            <a:off x="10538228" y="32320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22" name="Cube 21"/>
          <p:cNvSpPr/>
          <p:nvPr/>
        </p:nvSpPr>
        <p:spPr>
          <a:xfrm>
            <a:off x="10453954" y="4671581"/>
            <a:ext cx="1195057" cy="905347"/>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Candara" panose="020E0502030303020204" pitchFamily="34" charset="0"/>
              </a:rPr>
              <a:t>{     }</a:t>
            </a:r>
          </a:p>
        </p:txBody>
      </p:sp>
      <p:sp>
        <p:nvSpPr>
          <p:cNvPr id="19" name="Rounded Rectangle 18"/>
          <p:cNvSpPr/>
          <p:nvPr/>
        </p:nvSpPr>
        <p:spPr>
          <a:xfrm>
            <a:off x="10357160" y="159659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10864154" y="1509921"/>
            <a:ext cx="688064" cy="369332"/>
          </a:xfrm>
          <a:prstGeom prst="rect">
            <a:avLst/>
          </a:prstGeom>
          <a:noFill/>
        </p:spPr>
        <p:txBody>
          <a:bodyPr wrap="square" rtlCol="0">
            <a:spAutoFit/>
          </a:bodyPr>
          <a:lstStyle/>
          <a:p>
            <a:r>
              <a:rPr lang="en-US" b="1" dirty="0">
                <a:latin typeface="Candara" panose="020E0502030303020204" pitchFamily="34" charset="0"/>
              </a:rPr>
              <a:t>DEV</a:t>
            </a:r>
          </a:p>
        </p:txBody>
      </p:sp>
      <p:sp>
        <p:nvSpPr>
          <p:cNvPr id="25" name="Rounded Rectangle 24"/>
          <p:cNvSpPr/>
          <p:nvPr/>
        </p:nvSpPr>
        <p:spPr>
          <a:xfrm>
            <a:off x="10357160" y="3027042"/>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0864154" y="2940371"/>
            <a:ext cx="688064" cy="369332"/>
          </a:xfrm>
          <a:prstGeom prst="rect">
            <a:avLst/>
          </a:prstGeom>
          <a:noFill/>
        </p:spPr>
        <p:txBody>
          <a:bodyPr wrap="square" rtlCol="0">
            <a:spAutoFit/>
          </a:bodyPr>
          <a:lstStyle/>
          <a:p>
            <a:r>
              <a:rPr lang="en-US" b="1" dirty="0">
                <a:latin typeface="Candara" panose="020E0502030303020204" pitchFamily="34" charset="0"/>
              </a:rPr>
              <a:t>TEST</a:t>
            </a:r>
          </a:p>
        </p:txBody>
      </p:sp>
      <p:sp>
        <p:nvSpPr>
          <p:cNvPr id="27" name="Rounded Rectangle 26"/>
          <p:cNvSpPr/>
          <p:nvPr/>
        </p:nvSpPr>
        <p:spPr>
          <a:xfrm>
            <a:off x="10357160" y="4428007"/>
            <a:ext cx="1552496" cy="1354831"/>
          </a:xfrm>
          <a:prstGeom prst="roundRect">
            <a:avLst/>
          </a:prstGeom>
          <a:noFill/>
          <a:ln w="28575">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0782672" y="4341336"/>
            <a:ext cx="769546" cy="369332"/>
          </a:xfrm>
          <a:prstGeom prst="rect">
            <a:avLst/>
          </a:prstGeom>
          <a:noFill/>
        </p:spPr>
        <p:txBody>
          <a:bodyPr wrap="square" rtlCol="0">
            <a:spAutoFit/>
          </a:bodyPr>
          <a:lstStyle/>
          <a:p>
            <a:r>
              <a:rPr lang="en-US" b="1" dirty="0">
                <a:latin typeface="Candara" panose="020E0502030303020204" pitchFamily="34" charset="0"/>
              </a:rPr>
              <a:t>PROD</a:t>
            </a:r>
          </a:p>
        </p:txBody>
      </p:sp>
      <p:cxnSp>
        <p:nvCxnSpPr>
          <p:cNvPr id="24" name="Straight Arrow Connector 23"/>
          <p:cNvCxnSpPr>
            <a:stCxn id="9" idx="3"/>
            <a:endCxn id="19" idx="1"/>
          </p:cNvCxnSpPr>
          <p:nvPr/>
        </p:nvCxnSpPr>
        <p:spPr>
          <a:xfrm flipV="1">
            <a:off x="8935766" y="2274008"/>
            <a:ext cx="1421394" cy="165945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p:cNvCxnSpPr>
            <a:stCxn id="9" idx="3"/>
            <a:endCxn id="25" idx="1"/>
          </p:cNvCxnSpPr>
          <p:nvPr/>
        </p:nvCxnSpPr>
        <p:spPr>
          <a:xfrm flipV="1">
            <a:off x="8935766" y="3704458"/>
            <a:ext cx="1421394" cy="2290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a:stCxn id="9" idx="3"/>
            <a:endCxn id="27" idx="1"/>
          </p:cNvCxnSpPr>
          <p:nvPr/>
        </p:nvCxnSpPr>
        <p:spPr>
          <a:xfrm>
            <a:off x="8935766" y="3933458"/>
            <a:ext cx="1421394" cy="117196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534972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Management</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74</a:t>
            </a:fld>
            <a:endParaRPr lang="en-US" dirty="0"/>
          </a:p>
        </p:txBody>
      </p:sp>
      <p:pic>
        <p:nvPicPr>
          <p:cNvPr id="5" name="Picture 4"/>
          <p:cNvPicPr>
            <a:picLocks noChangeAspect="1"/>
          </p:cNvPicPr>
          <p:nvPr/>
        </p:nvPicPr>
        <p:blipFill rotWithShape="1">
          <a:blip r:embed="rId2"/>
          <a:srcRect l="11818" t="28967" r="32879" b="21560"/>
          <a:stretch/>
        </p:blipFill>
        <p:spPr>
          <a:xfrm>
            <a:off x="761039" y="1305469"/>
            <a:ext cx="10113819" cy="5089236"/>
          </a:xfrm>
          <a:prstGeom prst="rect">
            <a:avLst/>
          </a:prstGeom>
        </p:spPr>
      </p:pic>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29192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Containerization</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75</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a:srcRect l="6868" t="29327" r="30959" b="31291"/>
          <a:stretch/>
        </p:blipFill>
        <p:spPr>
          <a:xfrm>
            <a:off x="284152" y="1701446"/>
            <a:ext cx="11369964" cy="4051299"/>
          </a:xfrm>
          <a:prstGeom prst="rect">
            <a:avLst/>
          </a:prstGeom>
        </p:spPr>
      </p:pic>
    </p:spTree>
    <p:extLst>
      <p:ext uri="{BB962C8B-B14F-4D97-AF65-F5344CB8AC3E}">
        <p14:creationId xmlns:p14="http://schemas.microsoft.com/office/powerpoint/2010/main" val="11248821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76</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14546" t="37353" r="33737" b="23141"/>
          <a:stretch/>
        </p:blipFill>
        <p:spPr>
          <a:xfrm>
            <a:off x="1471531" y="2310392"/>
            <a:ext cx="8827127" cy="3792907"/>
          </a:xfrm>
          <a:prstGeom prst="rect">
            <a:avLst/>
          </a:prstGeom>
        </p:spPr>
      </p:pic>
      <p:sp>
        <p:nvSpPr>
          <p:cNvPr id="7" name="Round Single Corner Rectangle 6"/>
          <p:cNvSpPr/>
          <p:nvPr/>
        </p:nvSpPr>
        <p:spPr>
          <a:xfrm>
            <a:off x="9316699" y="5992718"/>
            <a:ext cx="1558158" cy="221162"/>
          </a:xfrm>
          <a:prstGeom prst="round1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1376128" y="1294646"/>
            <a:ext cx="9080624" cy="863422"/>
          </a:xfrm>
          <a:prstGeom prst="roundRect">
            <a:avLst/>
          </a:prstGeom>
          <a:solidFill>
            <a:srgbClr val="514870"/>
          </a:solidFill>
        </p:spPr>
        <p:style>
          <a:lnRef idx="1">
            <a:schemeClr val="accent1"/>
          </a:lnRef>
          <a:fillRef idx="2">
            <a:schemeClr val="accent1"/>
          </a:fillRef>
          <a:effectRef idx="1">
            <a:schemeClr val="accent1"/>
          </a:effectRef>
          <a:fontRef idx="minor">
            <a:schemeClr val="dk1"/>
          </a:fontRef>
        </p:style>
        <p:txBody>
          <a:bodyPr rtlCol="0" anchor="ctr"/>
          <a:lstStyle/>
          <a:p>
            <a:r>
              <a:rPr lang="en-US" sz="2000" dirty="0">
                <a:solidFill>
                  <a:schemeClr val="bg1"/>
                </a:solidFill>
                <a:latin typeface="Candara" panose="020E0502030303020204" pitchFamily="34" charset="0"/>
              </a:rPr>
              <a:t>Continuous Monitoring is all about the ability of an organization to detect, report, respond, contain, and mitigate the attacks that occur, in its infrastructure</a:t>
            </a:r>
          </a:p>
        </p:txBody>
      </p:sp>
    </p:spTree>
    <p:extLst>
      <p:ext uri="{BB962C8B-B14F-4D97-AF65-F5344CB8AC3E}">
        <p14:creationId xmlns:p14="http://schemas.microsoft.com/office/powerpoint/2010/main" val="234828896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Monitoring</a:t>
            </a:r>
          </a:p>
        </p:txBody>
      </p:sp>
      <p:sp>
        <p:nvSpPr>
          <p:cNvPr id="4" name="Slide Number Placeholder 3"/>
          <p:cNvSpPr>
            <a:spLocks noGrp="1"/>
          </p:cNvSpPr>
          <p:nvPr>
            <p:ph type="sldNum" sz="quarter" idx="12"/>
          </p:nvPr>
        </p:nvSpPr>
        <p:spPr/>
        <p:txBody>
          <a:bodyPr/>
          <a:lstStyle/>
          <a:p>
            <a:fld id="{B8DACC02-A2BD-4578-8E03-6D891060A695}" type="slidenum">
              <a:rPr lang="en-US" smtClean="0"/>
              <a:pPr/>
              <a:t>77</a:t>
            </a:fld>
            <a:endParaRPr lang="en-US" dirty="0"/>
          </a:p>
        </p:txBody>
      </p:sp>
      <p:sp>
        <p:nvSpPr>
          <p:cNvPr id="6" name="Round Single Corner Rectangle 5"/>
          <p:cNvSpPr/>
          <p:nvPr/>
        </p:nvSpPr>
        <p:spPr>
          <a:xfrm>
            <a:off x="761039" y="6246891"/>
            <a:ext cx="1076814"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 Single Corner Rectangle 28"/>
          <p:cNvSpPr/>
          <p:nvPr/>
        </p:nvSpPr>
        <p:spPr>
          <a:xfrm>
            <a:off x="9722460" y="6148721"/>
            <a:ext cx="1152397" cy="245984"/>
          </a:xfrm>
          <a:prstGeom prst="round1Rect">
            <a:avLst/>
          </a:prstGeom>
          <a:solidFill>
            <a:srgbClr val="FFF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2"/>
          <a:srcRect l="7475" t="29955" r="33788" b="24793"/>
          <a:stretch/>
        </p:blipFill>
        <p:spPr>
          <a:xfrm>
            <a:off x="512253" y="1493594"/>
            <a:ext cx="10741891" cy="4655127"/>
          </a:xfrm>
          <a:prstGeom prst="rect">
            <a:avLst/>
          </a:prstGeom>
        </p:spPr>
      </p:pic>
    </p:spTree>
    <p:extLst>
      <p:ext uri="{BB962C8B-B14F-4D97-AF65-F5344CB8AC3E}">
        <p14:creationId xmlns:p14="http://schemas.microsoft.com/office/powerpoint/2010/main" val="208715870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Nine Pillars of </a:t>
            </a:r>
            <a:r>
              <a:rPr lang="en-US" dirty="0" smtClean="0"/>
              <a:t>DevOps</a:t>
            </a:r>
            <a:endParaRPr lang="en-US" dirty="0"/>
          </a:p>
        </p:txBody>
      </p:sp>
      <p:sp>
        <p:nvSpPr>
          <p:cNvPr id="4" name="Slide Number Placeholder 3"/>
          <p:cNvSpPr>
            <a:spLocks noGrp="1"/>
          </p:cNvSpPr>
          <p:nvPr>
            <p:ph type="sldNum" sz="quarter" idx="12"/>
          </p:nvPr>
        </p:nvSpPr>
        <p:spPr/>
        <p:txBody>
          <a:bodyPr/>
          <a:lstStyle/>
          <a:p>
            <a:fld id="{B8DACC02-A2BD-4578-8E03-6D891060A695}" type="slidenum">
              <a:rPr lang="en-US" smtClean="0"/>
              <a:pPr/>
              <a:t>78</a:t>
            </a:fld>
            <a:endParaRPr lang="en-US" dirty="0"/>
          </a:p>
        </p:txBody>
      </p:sp>
      <p:sp>
        <p:nvSpPr>
          <p:cNvPr id="5" name="Isosceles Triangle 4">
            <a:extLst>
              <a:ext uri="{FF2B5EF4-FFF2-40B4-BE49-F238E27FC236}">
                <a16:creationId xmlns:a16="http://schemas.microsoft.com/office/drawing/2014/main" id="{03025881-53FF-491F-AAAB-61F283D5F79B}"/>
              </a:ext>
            </a:extLst>
          </p:cNvPr>
          <p:cNvSpPr/>
          <p:nvPr/>
        </p:nvSpPr>
        <p:spPr>
          <a:xfrm>
            <a:off x="4348265" y="378930"/>
            <a:ext cx="6888820" cy="1127003"/>
          </a:xfrm>
          <a:prstGeom prst="triangle">
            <a:avLst>
              <a:gd name="adj" fmla="val 48649"/>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pic>
        <p:nvPicPr>
          <p:cNvPr id="6" name="Picture 5">
            <a:extLst>
              <a:ext uri="{FF2B5EF4-FFF2-40B4-BE49-F238E27FC236}">
                <a16:creationId xmlns:a16="http://schemas.microsoft.com/office/drawing/2014/main" id="{16743060-D825-4C23-9A26-A2826DFC778E}"/>
              </a:ext>
            </a:extLst>
          </p:cNvPr>
          <p:cNvPicPr>
            <a:picLocks noChangeAspect="1"/>
          </p:cNvPicPr>
          <p:nvPr/>
        </p:nvPicPr>
        <p:blipFill>
          <a:blip r:embed="rId2"/>
          <a:stretch>
            <a:fillRect/>
          </a:stretch>
        </p:blipFill>
        <p:spPr>
          <a:xfrm>
            <a:off x="4453018" y="2193753"/>
            <a:ext cx="585267" cy="3529890"/>
          </a:xfrm>
          <a:prstGeom prst="rect">
            <a:avLst/>
          </a:prstGeom>
        </p:spPr>
      </p:pic>
      <p:pic>
        <p:nvPicPr>
          <p:cNvPr id="7" name="Picture 6">
            <a:extLst>
              <a:ext uri="{FF2B5EF4-FFF2-40B4-BE49-F238E27FC236}">
                <a16:creationId xmlns:a16="http://schemas.microsoft.com/office/drawing/2014/main" id="{4A3BCDBA-B93A-4F35-AFAD-6F60A514680C}"/>
              </a:ext>
            </a:extLst>
          </p:cNvPr>
          <p:cNvPicPr>
            <a:picLocks noChangeAspect="1"/>
          </p:cNvPicPr>
          <p:nvPr/>
        </p:nvPicPr>
        <p:blipFill>
          <a:blip r:embed="rId2"/>
          <a:stretch>
            <a:fillRect/>
          </a:stretch>
        </p:blipFill>
        <p:spPr>
          <a:xfrm>
            <a:off x="5218992" y="2193753"/>
            <a:ext cx="585267" cy="3529890"/>
          </a:xfrm>
          <a:prstGeom prst="rect">
            <a:avLst/>
          </a:prstGeom>
        </p:spPr>
      </p:pic>
      <p:pic>
        <p:nvPicPr>
          <p:cNvPr id="8" name="Picture 7">
            <a:extLst>
              <a:ext uri="{FF2B5EF4-FFF2-40B4-BE49-F238E27FC236}">
                <a16:creationId xmlns:a16="http://schemas.microsoft.com/office/drawing/2014/main" id="{F15FE96E-28E7-4E2D-BB19-C90AF7EB99B2}"/>
              </a:ext>
            </a:extLst>
          </p:cNvPr>
          <p:cNvPicPr>
            <a:picLocks noChangeAspect="1"/>
          </p:cNvPicPr>
          <p:nvPr/>
        </p:nvPicPr>
        <p:blipFill>
          <a:blip r:embed="rId2"/>
          <a:stretch>
            <a:fillRect/>
          </a:stretch>
        </p:blipFill>
        <p:spPr>
          <a:xfrm>
            <a:off x="5984966" y="2193753"/>
            <a:ext cx="585267" cy="3529890"/>
          </a:xfrm>
          <a:prstGeom prst="rect">
            <a:avLst/>
          </a:prstGeom>
        </p:spPr>
      </p:pic>
      <p:pic>
        <p:nvPicPr>
          <p:cNvPr id="9" name="Picture 8">
            <a:extLst>
              <a:ext uri="{FF2B5EF4-FFF2-40B4-BE49-F238E27FC236}">
                <a16:creationId xmlns:a16="http://schemas.microsoft.com/office/drawing/2014/main" id="{562B2FEC-DDF7-44F8-8A2D-423B128CF1E5}"/>
              </a:ext>
            </a:extLst>
          </p:cNvPr>
          <p:cNvPicPr>
            <a:picLocks noChangeAspect="1"/>
          </p:cNvPicPr>
          <p:nvPr/>
        </p:nvPicPr>
        <p:blipFill>
          <a:blip r:embed="rId2"/>
          <a:stretch>
            <a:fillRect/>
          </a:stretch>
        </p:blipFill>
        <p:spPr>
          <a:xfrm>
            <a:off x="6750940" y="2193753"/>
            <a:ext cx="585267" cy="3529890"/>
          </a:xfrm>
          <a:prstGeom prst="rect">
            <a:avLst/>
          </a:prstGeom>
        </p:spPr>
      </p:pic>
      <p:pic>
        <p:nvPicPr>
          <p:cNvPr id="10" name="Picture 9">
            <a:extLst>
              <a:ext uri="{FF2B5EF4-FFF2-40B4-BE49-F238E27FC236}">
                <a16:creationId xmlns:a16="http://schemas.microsoft.com/office/drawing/2014/main" id="{84D14B42-8208-4563-B455-50721C6ABC31}"/>
              </a:ext>
            </a:extLst>
          </p:cNvPr>
          <p:cNvPicPr>
            <a:picLocks noChangeAspect="1"/>
          </p:cNvPicPr>
          <p:nvPr/>
        </p:nvPicPr>
        <p:blipFill>
          <a:blip r:embed="rId2"/>
          <a:stretch>
            <a:fillRect/>
          </a:stretch>
        </p:blipFill>
        <p:spPr>
          <a:xfrm>
            <a:off x="7516914" y="2193753"/>
            <a:ext cx="585267" cy="3529890"/>
          </a:xfrm>
          <a:prstGeom prst="rect">
            <a:avLst/>
          </a:prstGeom>
        </p:spPr>
      </p:pic>
      <p:pic>
        <p:nvPicPr>
          <p:cNvPr id="11" name="Picture 10">
            <a:extLst>
              <a:ext uri="{FF2B5EF4-FFF2-40B4-BE49-F238E27FC236}">
                <a16:creationId xmlns:a16="http://schemas.microsoft.com/office/drawing/2014/main" id="{A34684E6-F00B-47DD-B5AE-C68F58A43C5E}"/>
              </a:ext>
            </a:extLst>
          </p:cNvPr>
          <p:cNvPicPr>
            <a:picLocks noChangeAspect="1"/>
          </p:cNvPicPr>
          <p:nvPr/>
        </p:nvPicPr>
        <p:blipFill>
          <a:blip r:embed="rId2"/>
          <a:stretch>
            <a:fillRect/>
          </a:stretch>
        </p:blipFill>
        <p:spPr>
          <a:xfrm>
            <a:off x="8282888" y="2193753"/>
            <a:ext cx="585267" cy="3529890"/>
          </a:xfrm>
          <a:prstGeom prst="rect">
            <a:avLst/>
          </a:prstGeom>
        </p:spPr>
      </p:pic>
      <p:pic>
        <p:nvPicPr>
          <p:cNvPr id="12" name="Picture 11">
            <a:extLst>
              <a:ext uri="{FF2B5EF4-FFF2-40B4-BE49-F238E27FC236}">
                <a16:creationId xmlns:a16="http://schemas.microsoft.com/office/drawing/2014/main" id="{CFA36B36-2AFA-4E07-817B-F95DF19750E0}"/>
              </a:ext>
            </a:extLst>
          </p:cNvPr>
          <p:cNvPicPr>
            <a:picLocks noChangeAspect="1"/>
          </p:cNvPicPr>
          <p:nvPr/>
        </p:nvPicPr>
        <p:blipFill>
          <a:blip r:embed="rId2"/>
          <a:stretch>
            <a:fillRect/>
          </a:stretch>
        </p:blipFill>
        <p:spPr>
          <a:xfrm>
            <a:off x="9048862" y="2193753"/>
            <a:ext cx="585267" cy="3529890"/>
          </a:xfrm>
          <a:prstGeom prst="rect">
            <a:avLst/>
          </a:prstGeom>
        </p:spPr>
      </p:pic>
      <p:pic>
        <p:nvPicPr>
          <p:cNvPr id="13" name="Picture 12">
            <a:extLst>
              <a:ext uri="{FF2B5EF4-FFF2-40B4-BE49-F238E27FC236}">
                <a16:creationId xmlns:a16="http://schemas.microsoft.com/office/drawing/2014/main" id="{9D27CABE-59AA-45CE-93AF-FA42C920C8F4}"/>
              </a:ext>
            </a:extLst>
          </p:cNvPr>
          <p:cNvPicPr>
            <a:picLocks noChangeAspect="1"/>
          </p:cNvPicPr>
          <p:nvPr/>
        </p:nvPicPr>
        <p:blipFill>
          <a:blip r:embed="rId2"/>
          <a:stretch>
            <a:fillRect/>
          </a:stretch>
        </p:blipFill>
        <p:spPr>
          <a:xfrm>
            <a:off x="9814836" y="2193753"/>
            <a:ext cx="585267" cy="3529890"/>
          </a:xfrm>
          <a:prstGeom prst="rect">
            <a:avLst/>
          </a:prstGeom>
        </p:spPr>
      </p:pic>
      <p:pic>
        <p:nvPicPr>
          <p:cNvPr id="14" name="Picture 13">
            <a:extLst>
              <a:ext uri="{FF2B5EF4-FFF2-40B4-BE49-F238E27FC236}">
                <a16:creationId xmlns:a16="http://schemas.microsoft.com/office/drawing/2014/main" id="{FB8231B9-783A-4B80-9347-22FC154FEF7C}"/>
              </a:ext>
            </a:extLst>
          </p:cNvPr>
          <p:cNvPicPr>
            <a:picLocks noChangeAspect="1"/>
          </p:cNvPicPr>
          <p:nvPr/>
        </p:nvPicPr>
        <p:blipFill>
          <a:blip r:embed="rId2"/>
          <a:stretch>
            <a:fillRect/>
          </a:stretch>
        </p:blipFill>
        <p:spPr>
          <a:xfrm>
            <a:off x="10580809" y="2193753"/>
            <a:ext cx="585267" cy="3529890"/>
          </a:xfrm>
          <a:prstGeom prst="rect">
            <a:avLst/>
          </a:prstGeom>
        </p:spPr>
      </p:pic>
      <p:sp>
        <p:nvSpPr>
          <p:cNvPr id="15" name="Rectangle 14">
            <a:extLst>
              <a:ext uri="{FF2B5EF4-FFF2-40B4-BE49-F238E27FC236}">
                <a16:creationId xmlns:a16="http://schemas.microsoft.com/office/drawing/2014/main" id="{D2F51C9F-401D-4C08-B4EC-1EB541A8AE18}"/>
              </a:ext>
            </a:extLst>
          </p:cNvPr>
          <p:cNvSpPr/>
          <p:nvPr/>
        </p:nvSpPr>
        <p:spPr>
          <a:xfrm>
            <a:off x="4377352" y="1848216"/>
            <a:ext cx="6830646" cy="354789"/>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6" name="Rectangle 15">
            <a:extLst>
              <a:ext uri="{FF2B5EF4-FFF2-40B4-BE49-F238E27FC236}">
                <a16:creationId xmlns:a16="http://schemas.microsoft.com/office/drawing/2014/main" id="{AA5487D9-B30A-4502-9482-4D7616B3C4A7}"/>
              </a:ext>
            </a:extLst>
          </p:cNvPr>
          <p:cNvSpPr/>
          <p:nvPr/>
        </p:nvSpPr>
        <p:spPr>
          <a:xfrm>
            <a:off x="4377352" y="5715551"/>
            <a:ext cx="6830646" cy="325905"/>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7" name="Rectangle 16">
            <a:extLst>
              <a:ext uri="{FF2B5EF4-FFF2-40B4-BE49-F238E27FC236}">
                <a16:creationId xmlns:a16="http://schemas.microsoft.com/office/drawing/2014/main" id="{0D2A4F25-1757-441C-B3EC-1CCC7F9E8908}"/>
              </a:ext>
            </a:extLst>
          </p:cNvPr>
          <p:cNvSpPr/>
          <p:nvPr/>
        </p:nvSpPr>
        <p:spPr>
          <a:xfrm>
            <a:off x="4226905" y="6052566"/>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8" name="Rectangle 17">
            <a:extLst>
              <a:ext uri="{FF2B5EF4-FFF2-40B4-BE49-F238E27FC236}">
                <a16:creationId xmlns:a16="http://schemas.microsoft.com/office/drawing/2014/main" id="{C0950705-D0A2-4A21-8B6A-C38E2F2AE6B1}"/>
              </a:ext>
            </a:extLst>
          </p:cNvPr>
          <p:cNvSpPr/>
          <p:nvPr/>
        </p:nvSpPr>
        <p:spPr>
          <a:xfrm>
            <a:off x="4226905" y="1445014"/>
            <a:ext cx="7131540" cy="395698"/>
          </a:xfrm>
          <a:prstGeom prst="rect">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19" name="Isosceles Triangle 18">
            <a:extLst>
              <a:ext uri="{FF2B5EF4-FFF2-40B4-BE49-F238E27FC236}">
                <a16:creationId xmlns:a16="http://schemas.microsoft.com/office/drawing/2014/main" id="{7EEB29AD-854F-42CD-834B-EF6531DA8BED}"/>
              </a:ext>
            </a:extLst>
          </p:cNvPr>
          <p:cNvSpPr/>
          <p:nvPr/>
        </p:nvSpPr>
        <p:spPr>
          <a:xfrm>
            <a:off x="5098161" y="550868"/>
            <a:ext cx="5223792" cy="802665"/>
          </a:xfrm>
          <a:prstGeom prst="triangle">
            <a:avLst>
              <a:gd name="adj" fmla="val 50300"/>
            </a:avLst>
          </a:prstGeom>
          <a:solidFill>
            <a:schemeClr val="bg1">
              <a:lumMod val="95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Aller" panose="02000503030000020004" pitchFamily="2" charset="0"/>
            </a:endParaRPr>
          </a:p>
        </p:txBody>
      </p:sp>
      <p:sp>
        <p:nvSpPr>
          <p:cNvPr id="20" name="TextBox 19">
            <a:extLst>
              <a:ext uri="{FF2B5EF4-FFF2-40B4-BE49-F238E27FC236}">
                <a16:creationId xmlns:a16="http://schemas.microsoft.com/office/drawing/2014/main" id="{CDB87D6E-43C2-4AF8-82D9-A20C8A3B5042}"/>
              </a:ext>
            </a:extLst>
          </p:cNvPr>
          <p:cNvSpPr txBox="1"/>
          <p:nvPr/>
        </p:nvSpPr>
        <p:spPr>
          <a:xfrm>
            <a:off x="6091371" y="975359"/>
            <a:ext cx="3299301" cy="400110"/>
          </a:xfrm>
          <a:prstGeom prst="rect">
            <a:avLst/>
          </a:prstGeom>
          <a:noFill/>
        </p:spPr>
        <p:txBody>
          <a:bodyPr wrap="none" rtlCol="0">
            <a:spAutoFit/>
          </a:bodyPr>
          <a:lstStyle/>
          <a:p>
            <a:pPr algn="ctr"/>
            <a:r>
              <a:rPr lang="en-US" sz="2000" dirty="0">
                <a:latin typeface="Aller" panose="02000503030000020004" pitchFamily="2" charset="0"/>
              </a:rPr>
              <a:t>Value Stream Management</a:t>
            </a:r>
          </a:p>
        </p:txBody>
      </p:sp>
      <p:sp>
        <p:nvSpPr>
          <p:cNvPr id="21" name="TextBox 20">
            <a:extLst>
              <a:ext uri="{FF2B5EF4-FFF2-40B4-BE49-F238E27FC236}">
                <a16:creationId xmlns:a16="http://schemas.microsoft.com/office/drawing/2014/main" id="{2B8CCE99-ABA9-4E52-908C-4144D143C2C2}"/>
              </a:ext>
            </a:extLst>
          </p:cNvPr>
          <p:cNvSpPr txBox="1"/>
          <p:nvPr/>
        </p:nvSpPr>
        <p:spPr>
          <a:xfrm>
            <a:off x="5516058" y="1818644"/>
            <a:ext cx="4304383" cy="400110"/>
          </a:xfrm>
          <a:prstGeom prst="rect">
            <a:avLst/>
          </a:prstGeom>
          <a:noFill/>
        </p:spPr>
        <p:txBody>
          <a:bodyPr wrap="none" rtlCol="0">
            <a:spAutoFit/>
          </a:bodyPr>
          <a:lstStyle/>
          <a:p>
            <a:pPr algn="ctr"/>
            <a:r>
              <a:rPr lang="en-US" sz="2000" dirty="0">
                <a:latin typeface="Aller" panose="02000503030000020004" pitchFamily="2" charset="0"/>
              </a:rPr>
              <a:t>Continuous Delivery CI/CD Pipeline</a:t>
            </a:r>
          </a:p>
        </p:txBody>
      </p:sp>
      <p:sp>
        <p:nvSpPr>
          <p:cNvPr id="22" name="TextBox 21">
            <a:extLst>
              <a:ext uri="{FF2B5EF4-FFF2-40B4-BE49-F238E27FC236}">
                <a16:creationId xmlns:a16="http://schemas.microsoft.com/office/drawing/2014/main" id="{60DF07B3-C44F-4C6A-95B8-A87310E1104C}"/>
              </a:ext>
            </a:extLst>
          </p:cNvPr>
          <p:cNvSpPr txBox="1"/>
          <p:nvPr/>
        </p:nvSpPr>
        <p:spPr>
          <a:xfrm>
            <a:off x="5700949" y="1409844"/>
            <a:ext cx="3898824" cy="400110"/>
          </a:xfrm>
          <a:prstGeom prst="rect">
            <a:avLst/>
          </a:prstGeom>
          <a:noFill/>
        </p:spPr>
        <p:txBody>
          <a:bodyPr wrap="none" rtlCol="0">
            <a:spAutoFit/>
          </a:bodyPr>
          <a:lstStyle/>
          <a:p>
            <a:pPr algn="ctr"/>
            <a:r>
              <a:rPr lang="en-US" sz="2000" dirty="0">
                <a:latin typeface="Aller" panose="02000503030000020004" pitchFamily="2" charset="0"/>
              </a:rPr>
              <a:t>Application Release Automation</a:t>
            </a:r>
          </a:p>
        </p:txBody>
      </p:sp>
      <p:sp>
        <p:nvSpPr>
          <p:cNvPr id="23" name="TextBox 22">
            <a:extLst>
              <a:ext uri="{FF2B5EF4-FFF2-40B4-BE49-F238E27FC236}">
                <a16:creationId xmlns:a16="http://schemas.microsoft.com/office/drawing/2014/main" id="{DF72BAB6-372E-4FFD-AB42-B4B430AB5B58}"/>
              </a:ext>
            </a:extLst>
          </p:cNvPr>
          <p:cNvSpPr txBox="1"/>
          <p:nvPr/>
        </p:nvSpPr>
        <p:spPr>
          <a:xfrm>
            <a:off x="5794660" y="5669993"/>
            <a:ext cx="3688830" cy="400110"/>
          </a:xfrm>
          <a:prstGeom prst="rect">
            <a:avLst/>
          </a:prstGeom>
          <a:noFill/>
        </p:spPr>
        <p:txBody>
          <a:bodyPr wrap="none" rtlCol="0">
            <a:spAutoFit/>
          </a:bodyPr>
          <a:lstStyle/>
          <a:p>
            <a:pPr algn="ctr"/>
            <a:r>
              <a:rPr lang="en-US" sz="2000" dirty="0">
                <a:latin typeface="Aller" panose="02000503030000020004" pitchFamily="2" charset="0"/>
              </a:rPr>
              <a:t>Orchestration and Automation</a:t>
            </a:r>
          </a:p>
        </p:txBody>
      </p:sp>
      <p:sp>
        <p:nvSpPr>
          <p:cNvPr id="24" name="TextBox 23">
            <a:extLst>
              <a:ext uri="{FF2B5EF4-FFF2-40B4-BE49-F238E27FC236}">
                <a16:creationId xmlns:a16="http://schemas.microsoft.com/office/drawing/2014/main" id="{F54FD25A-EACE-4C84-9BDB-530A48C6D76A}"/>
              </a:ext>
            </a:extLst>
          </p:cNvPr>
          <p:cNvSpPr txBox="1"/>
          <p:nvPr/>
        </p:nvSpPr>
        <p:spPr>
          <a:xfrm>
            <a:off x="6946706" y="6057188"/>
            <a:ext cx="1574470" cy="400110"/>
          </a:xfrm>
          <a:prstGeom prst="rect">
            <a:avLst/>
          </a:prstGeom>
          <a:noFill/>
        </p:spPr>
        <p:txBody>
          <a:bodyPr wrap="none" rtlCol="0">
            <a:spAutoFit/>
          </a:bodyPr>
          <a:lstStyle/>
          <a:p>
            <a:pPr algn="ctr"/>
            <a:r>
              <a:rPr lang="en-US" sz="2000" dirty="0">
                <a:latin typeface="Aller" panose="02000503030000020004" pitchFamily="2" charset="0"/>
              </a:rPr>
              <a:t>Governance</a:t>
            </a:r>
          </a:p>
        </p:txBody>
      </p:sp>
      <p:sp>
        <p:nvSpPr>
          <p:cNvPr id="25" name="TextBox 24">
            <a:extLst>
              <a:ext uri="{FF2B5EF4-FFF2-40B4-BE49-F238E27FC236}">
                <a16:creationId xmlns:a16="http://schemas.microsoft.com/office/drawing/2014/main" id="{9D951838-95C2-40AD-B800-C38AC02327F7}"/>
              </a:ext>
            </a:extLst>
          </p:cNvPr>
          <p:cNvSpPr txBox="1"/>
          <p:nvPr/>
        </p:nvSpPr>
        <p:spPr>
          <a:xfrm rot="16200000">
            <a:off x="4006007" y="3784196"/>
            <a:ext cx="1465466" cy="400110"/>
          </a:xfrm>
          <a:prstGeom prst="rect">
            <a:avLst/>
          </a:prstGeom>
          <a:noFill/>
        </p:spPr>
        <p:txBody>
          <a:bodyPr wrap="none" rtlCol="0">
            <a:spAutoFit/>
          </a:bodyPr>
          <a:lstStyle/>
          <a:p>
            <a:pPr algn="ctr"/>
            <a:r>
              <a:rPr lang="en-US" sz="2000" dirty="0">
                <a:latin typeface="Aller" panose="02000503030000020004" pitchFamily="2" charset="0"/>
              </a:rPr>
              <a:t>Leadership</a:t>
            </a:r>
          </a:p>
        </p:txBody>
      </p:sp>
      <p:sp>
        <p:nvSpPr>
          <p:cNvPr id="26" name="TextBox 25">
            <a:extLst>
              <a:ext uri="{FF2B5EF4-FFF2-40B4-BE49-F238E27FC236}">
                <a16:creationId xmlns:a16="http://schemas.microsoft.com/office/drawing/2014/main" id="{B530E71E-6E2F-4AA3-94AA-6E3D6D9A8327}"/>
              </a:ext>
            </a:extLst>
          </p:cNvPr>
          <p:cNvSpPr txBox="1"/>
          <p:nvPr/>
        </p:nvSpPr>
        <p:spPr>
          <a:xfrm rot="16200000">
            <a:off x="4181165" y="3784196"/>
            <a:ext cx="2670924" cy="400110"/>
          </a:xfrm>
          <a:prstGeom prst="rect">
            <a:avLst/>
          </a:prstGeom>
          <a:noFill/>
        </p:spPr>
        <p:txBody>
          <a:bodyPr wrap="none" rtlCol="0">
            <a:spAutoFit/>
          </a:bodyPr>
          <a:lstStyle/>
          <a:p>
            <a:pPr algn="ctr"/>
            <a:r>
              <a:rPr lang="en-US" sz="2000" dirty="0">
                <a:latin typeface="Aller" panose="02000503030000020004" pitchFamily="2" charset="0"/>
              </a:rPr>
              <a:t>Collaborative Culture</a:t>
            </a:r>
          </a:p>
        </p:txBody>
      </p:sp>
      <p:sp>
        <p:nvSpPr>
          <p:cNvPr id="27" name="TextBox 26">
            <a:extLst>
              <a:ext uri="{FF2B5EF4-FFF2-40B4-BE49-F238E27FC236}">
                <a16:creationId xmlns:a16="http://schemas.microsoft.com/office/drawing/2014/main" id="{383F0273-80D7-4C9E-8ED9-AB6E4511B8D8}"/>
              </a:ext>
            </a:extLst>
          </p:cNvPr>
          <p:cNvSpPr txBox="1"/>
          <p:nvPr/>
        </p:nvSpPr>
        <p:spPr>
          <a:xfrm rot="16200000">
            <a:off x="5097232" y="3784196"/>
            <a:ext cx="2359941" cy="400110"/>
          </a:xfrm>
          <a:prstGeom prst="rect">
            <a:avLst/>
          </a:prstGeom>
          <a:noFill/>
        </p:spPr>
        <p:txBody>
          <a:bodyPr wrap="none" rtlCol="0">
            <a:spAutoFit/>
          </a:bodyPr>
          <a:lstStyle/>
          <a:p>
            <a:pPr algn="ctr"/>
            <a:r>
              <a:rPr lang="en-US" sz="2000" dirty="0">
                <a:latin typeface="Aller" panose="02000503030000020004" pitchFamily="2" charset="0"/>
              </a:rPr>
              <a:t>Design for DevOps</a:t>
            </a:r>
          </a:p>
        </p:txBody>
      </p:sp>
      <p:sp>
        <p:nvSpPr>
          <p:cNvPr id="28" name="TextBox 27">
            <a:extLst>
              <a:ext uri="{FF2B5EF4-FFF2-40B4-BE49-F238E27FC236}">
                <a16:creationId xmlns:a16="http://schemas.microsoft.com/office/drawing/2014/main" id="{804BFEAB-CBEC-498F-B794-AAA162E6DD3C}"/>
              </a:ext>
            </a:extLst>
          </p:cNvPr>
          <p:cNvSpPr txBox="1"/>
          <p:nvPr/>
        </p:nvSpPr>
        <p:spPr>
          <a:xfrm rot="16200000">
            <a:off x="5596714" y="3784196"/>
            <a:ext cx="2853666" cy="400110"/>
          </a:xfrm>
          <a:prstGeom prst="rect">
            <a:avLst/>
          </a:prstGeom>
          <a:noFill/>
        </p:spPr>
        <p:txBody>
          <a:bodyPr wrap="none" rtlCol="0">
            <a:spAutoFit/>
          </a:bodyPr>
          <a:lstStyle/>
          <a:p>
            <a:pPr algn="ctr"/>
            <a:r>
              <a:rPr lang="en-US" sz="2000" dirty="0">
                <a:latin typeface="Aller" panose="02000503030000020004" pitchFamily="2" charset="0"/>
              </a:rPr>
              <a:t>Continuous Integration</a:t>
            </a:r>
          </a:p>
        </p:txBody>
      </p:sp>
      <p:sp>
        <p:nvSpPr>
          <p:cNvPr id="29" name="TextBox 28">
            <a:extLst>
              <a:ext uri="{FF2B5EF4-FFF2-40B4-BE49-F238E27FC236}">
                <a16:creationId xmlns:a16="http://schemas.microsoft.com/office/drawing/2014/main" id="{F48FDD76-9CAF-426F-AA5E-2B641AC960F0}"/>
              </a:ext>
            </a:extLst>
          </p:cNvPr>
          <p:cNvSpPr txBox="1"/>
          <p:nvPr/>
        </p:nvSpPr>
        <p:spPr>
          <a:xfrm rot="16200000">
            <a:off x="6557750" y="3784196"/>
            <a:ext cx="2419252" cy="400110"/>
          </a:xfrm>
          <a:prstGeom prst="rect">
            <a:avLst/>
          </a:prstGeom>
          <a:noFill/>
        </p:spPr>
        <p:txBody>
          <a:bodyPr wrap="none" rtlCol="0">
            <a:spAutoFit/>
          </a:bodyPr>
          <a:lstStyle/>
          <a:p>
            <a:pPr algn="ctr"/>
            <a:r>
              <a:rPr lang="en-US" sz="2000" dirty="0">
                <a:latin typeface="Aller" panose="02000503030000020004" pitchFamily="2" charset="0"/>
              </a:rPr>
              <a:t>Continuous Testing</a:t>
            </a:r>
          </a:p>
        </p:txBody>
      </p:sp>
      <p:sp>
        <p:nvSpPr>
          <p:cNvPr id="30" name="TextBox 29">
            <a:extLst>
              <a:ext uri="{FF2B5EF4-FFF2-40B4-BE49-F238E27FC236}">
                <a16:creationId xmlns:a16="http://schemas.microsoft.com/office/drawing/2014/main" id="{91F485DA-2CE6-4D7E-B4D8-F5F59416CF23}"/>
              </a:ext>
            </a:extLst>
          </p:cNvPr>
          <p:cNvSpPr txBox="1"/>
          <p:nvPr/>
        </p:nvSpPr>
        <p:spPr>
          <a:xfrm rot="16200000">
            <a:off x="7889612" y="3784196"/>
            <a:ext cx="2847254" cy="400110"/>
          </a:xfrm>
          <a:prstGeom prst="rect">
            <a:avLst/>
          </a:prstGeom>
          <a:noFill/>
        </p:spPr>
        <p:txBody>
          <a:bodyPr wrap="none" rtlCol="0">
            <a:spAutoFit/>
          </a:bodyPr>
          <a:lstStyle/>
          <a:p>
            <a:pPr algn="ctr"/>
            <a:r>
              <a:rPr lang="en-US" sz="2000" dirty="0">
                <a:latin typeface="Aller" panose="02000503030000020004" pitchFamily="2" charset="0"/>
              </a:rPr>
              <a:t>Continuous Monitoring</a:t>
            </a:r>
          </a:p>
        </p:txBody>
      </p:sp>
      <p:sp>
        <p:nvSpPr>
          <p:cNvPr id="31" name="TextBox 30">
            <a:extLst>
              <a:ext uri="{FF2B5EF4-FFF2-40B4-BE49-F238E27FC236}">
                <a16:creationId xmlns:a16="http://schemas.microsoft.com/office/drawing/2014/main" id="{9EAFB0CA-8ACB-40D9-9773-57DBF1C404D6}"/>
              </a:ext>
            </a:extLst>
          </p:cNvPr>
          <p:cNvSpPr txBox="1"/>
          <p:nvPr/>
        </p:nvSpPr>
        <p:spPr>
          <a:xfrm rot="16200000">
            <a:off x="8822765" y="3784196"/>
            <a:ext cx="2520242" cy="400110"/>
          </a:xfrm>
          <a:prstGeom prst="rect">
            <a:avLst/>
          </a:prstGeom>
          <a:noFill/>
        </p:spPr>
        <p:txBody>
          <a:bodyPr wrap="none" rtlCol="0">
            <a:spAutoFit/>
          </a:bodyPr>
          <a:lstStyle/>
          <a:p>
            <a:pPr algn="ctr"/>
            <a:r>
              <a:rPr lang="en-US" sz="2000" dirty="0">
                <a:latin typeface="Aller" panose="02000503030000020004" pitchFamily="2" charset="0"/>
              </a:rPr>
              <a:t>Continuous Security</a:t>
            </a:r>
          </a:p>
        </p:txBody>
      </p:sp>
      <p:sp>
        <p:nvSpPr>
          <p:cNvPr id="32" name="TextBox 31">
            <a:extLst>
              <a:ext uri="{FF2B5EF4-FFF2-40B4-BE49-F238E27FC236}">
                <a16:creationId xmlns:a16="http://schemas.microsoft.com/office/drawing/2014/main" id="{56EF4F09-8AFA-442F-BD16-50DE2BFBAD14}"/>
              </a:ext>
            </a:extLst>
          </p:cNvPr>
          <p:cNvSpPr txBox="1"/>
          <p:nvPr/>
        </p:nvSpPr>
        <p:spPr>
          <a:xfrm rot="16200000">
            <a:off x="7247419" y="3784196"/>
            <a:ext cx="2590774" cy="400110"/>
          </a:xfrm>
          <a:prstGeom prst="rect">
            <a:avLst/>
          </a:prstGeom>
          <a:noFill/>
        </p:spPr>
        <p:txBody>
          <a:bodyPr wrap="none" rtlCol="0">
            <a:spAutoFit/>
          </a:bodyPr>
          <a:lstStyle/>
          <a:p>
            <a:pPr algn="ctr"/>
            <a:r>
              <a:rPr lang="en-US" sz="2000" dirty="0">
                <a:latin typeface="Aller" panose="02000503030000020004" pitchFamily="2" charset="0"/>
              </a:rPr>
              <a:t>Elastic Infrastructure</a:t>
            </a:r>
          </a:p>
        </p:txBody>
      </p:sp>
      <p:sp>
        <p:nvSpPr>
          <p:cNvPr id="33" name="TextBox 32">
            <a:extLst>
              <a:ext uri="{FF2B5EF4-FFF2-40B4-BE49-F238E27FC236}">
                <a16:creationId xmlns:a16="http://schemas.microsoft.com/office/drawing/2014/main" id="{7DF1E16E-3140-4E54-B3CB-AE6473914E0B}"/>
              </a:ext>
            </a:extLst>
          </p:cNvPr>
          <p:cNvSpPr txBox="1"/>
          <p:nvPr/>
        </p:nvSpPr>
        <p:spPr>
          <a:xfrm rot="16200000">
            <a:off x="9571105" y="3784196"/>
            <a:ext cx="2555508" cy="400110"/>
          </a:xfrm>
          <a:prstGeom prst="rect">
            <a:avLst/>
          </a:prstGeom>
          <a:noFill/>
        </p:spPr>
        <p:txBody>
          <a:bodyPr wrap="none" rtlCol="0">
            <a:spAutoFit/>
          </a:bodyPr>
          <a:lstStyle/>
          <a:p>
            <a:pPr algn="ctr"/>
            <a:r>
              <a:rPr lang="en-US" sz="2000" dirty="0">
                <a:latin typeface="Aller" panose="02000503030000020004" pitchFamily="2" charset="0"/>
              </a:rPr>
              <a:t>Continuous Delivery</a:t>
            </a:r>
          </a:p>
        </p:txBody>
      </p:sp>
    </p:spTree>
    <p:extLst>
      <p:ext uri="{BB962C8B-B14F-4D97-AF65-F5344CB8AC3E}">
        <p14:creationId xmlns:p14="http://schemas.microsoft.com/office/powerpoint/2010/main" val="302273662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DevOps Case Study</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2"/>
          </p:nvPr>
        </p:nvSpPr>
        <p:spPr/>
        <p:txBody>
          <a:bodyPr/>
          <a:lstStyle/>
          <a:p>
            <a:fld id="{B8DACC02-A2BD-4578-8E03-6D891060A695}" type="slidenum">
              <a:rPr lang="en-US" smtClean="0"/>
              <a:t>79</a:t>
            </a:fld>
            <a:endParaRPr lang="en-US"/>
          </a:p>
        </p:txBody>
      </p:sp>
    </p:spTree>
    <p:extLst>
      <p:ext uri="{BB962C8B-B14F-4D97-AF65-F5344CB8AC3E}">
        <p14:creationId xmlns:p14="http://schemas.microsoft.com/office/powerpoint/2010/main" val="27955635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1702059" y="1548145"/>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ounded Rectangle 13"/>
          <p:cNvSpPr/>
          <p:nvPr/>
        </p:nvSpPr>
        <p:spPr>
          <a:xfrm>
            <a:off x="6661850" y="1548144"/>
            <a:ext cx="4037846" cy="2290527"/>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1698" name="Rectangle 2"/>
          <p:cNvSpPr>
            <a:spLocks noGrp="1" noChangeArrowheads="1"/>
          </p:cNvSpPr>
          <p:nvPr>
            <p:ph type="title"/>
          </p:nvPr>
        </p:nvSpPr>
        <p:spPr/>
        <p:txBody>
          <a:bodyPr/>
          <a:lstStyle/>
          <a:p>
            <a:r>
              <a:rPr lang="en-US" dirty="0"/>
              <a:t>What is Agile Methodology?</a:t>
            </a:r>
          </a:p>
        </p:txBody>
      </p:sp>
      <p:sp>
        <p:nvSpPr>
          <p:cNvPr id="2" name="Slide Number Placeholder 1"/>
          <p:cNvSpPr>
            <a:spLocks noGrp="1"/>
          </p:cNvSpPr>
          <p:nvPr>
            <p:ph type="sldNum" sz="quarter" idx="12"/>
          </p:nvPr>
        </p:nvSpPr>
        <p:spPr/>
        <p:txBody>
          <a:bodyPr/>
          <a:lstStyle/>
          <a:p>
            <a:fld id="{B543A0FD-1CA6-4228-86A2-78061B4844C8}" type="slidenum">
              <a:rPr lang="en-US" smtClean="0"/>
              <a:t>8</a:t>
            </a:fld>
            <a:endParaRPr lang="en-US"/>
          </a:p>
        </p:txBody>
      </p:sp>
      <p:pic>
        <p:nvPicPr>
          <p:cNvPr id="6152" name="Picture 8" descr="The Difference between Agile and Waterfall Methodologies | SaM Solutions"/>
          <p:cNvPicPr>
            <a:picLocks noChangeAspect="1" noChangeArrowheads="1"/>
          </p:cNvPicPr>
          <p:nvPr/>
        </p:nvPicPr>
        <p:blipFill rotWithShape="1">
          <a:blip r:embed="rId2">
            <a:extLst>
              <a:ext uri="{28A0092B-C50C-407E-A947-70E740481C1C}">
                <a14:useLocalDpi xmlns:a14="http://schemas.microsoft.com/office/drawing/2010/main" val="0"/>
              </a:ext>
            </a:extLst>
          </a:blip>
          <a:srcRect t="29274" b="13216"/>
          <a:stretch/>
        </p:blipFill>
        <p:spPr bwMode="auto">
          <a:xfrm>
            <a:off x="2390950" y="4179515"/>
            <a:ext cx="7041930" cy="2136285"/>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23070"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Each project is broken up into several iterations/sprints</a:t>
            </a:r>
          </a:p>
        </p:txBody>
      </p:sp>
      <p:sp>
        <p:nvSpPr>
          <p:cNvPr id="11" name="Rounded Rectangle 10"/>
          <p:cNvSpPr/>
          <p:nvPr/>
        </p:nvSpPr>
        <p:spPr>
          <a:xfrm>
            <a:off x="4461863"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All iterations should be of the same time duration (between 2 to 8 weeks)</a:t>
            </a:r>
          </a:p>
        </p:txBody>
      </p:sp>
      <p:sp>
        <p:nvSpPr>
          <p:cNvPr id="12" name="Rounded Rectangle 11"/>
          <p:cNvSpPr/>
          <p:nvPr/>
        </p:nvSpPr>
        <p:spPr>
          <a:xfrm>
            <a:off x="8597788" y="1756371"/>
            <a:ext cx="3213980" cy="1647731"/>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2000" dirty="0">
                <a:latin typeface="Candara" panose="020E0502030303020204" pitchFamily="34" charset="0"/>
              </a:rPr>
              <a:t>At the end of each iteration, a working product should be delivered</a:t>
            </a:r>
          </a:p>
        </p:txBody>
      </p:sp>
    </p:spTree>
    <p:extLst>
      <p:ext uri="{BB962C8B-B14F-4D97-AF65-F5344CB8AC3E}">
        <p14:creationId xmlns:p14="http://schemas.microsoft.com/office/powerpoint/2010/main" val="374062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2FAC6-CA91-4654-86E3-77179BC1BA8D}"/>
              </a:ext>
            </a:extLst>
          </p:cNvPr>
          <p:cNvSpPr>
            <a:spLocks noGrp="1"/>
          </p:cNvSpPr>
          <p:nvPr>
            <p:ph type="title"/>
          </p:nvPr>
        </p:nvSpPr>
        <p:spPr/>
        <p:txBody>
          <a:bodyPr/>
          <a:lstStyle/>
          <a:p>
            <a:r>
              <a:rPr lang="en-US" dirty="0"/>
              <a:t>DevOps Use Case</a:t>
            </a:r>
          </a:p>
        </p:txBody>
      </p:sp>
      <p:sp>
        <p:nvSpPr>
          <p:cNvPr id="5" name="Slide Number Placeholder 4">
            <a:extLst>
              <a:ext uri="{FF2B5EF4-FFF2-40B4-BE49-F238E27FC236}">
                <a16:creationId xmlns:a16="http://schemas.microsoft.com/office/drawing/2014/main" id="{1E9630CE-8E3B-4083-BEEF-E49BF85C8BE1}"/>
              </a:ext>
            </a:extLst>
          </p:cNvPr>
          <p:cNvSpPr>
            <a:spLocks noGrp="1"/>
          </p:cNvSpPr>
          <p:nvPr>
            <p:ph type="sldNum" sz="quarter" idx="12"/>
          </p:nvPr>
        </p:nvSpPr>
        <p:spPr/>
        <p:txBody>
          <a:bodyPr/>
          <a:lstStyle/>
          <a:p>
            <a:fld id="{E31375A4-56A4-47D6-9801-1991572033F7}" type="slidenum">
              <a:rPr lang="en-US" smtClean="0"/>
              <a:pPr/>
              <a:t>80</a:t>
            </a:fld>
            <a:endParaRPr lang="en-US"/>
          </a:p>
        </p:txBody>
      </p:sp>
      <p:pic>
        <p:nvPicPr>
          <p:cNvPr id="3" name="Picture 2"/>
          <p:cNvPicPr>
            <a:picLocks noChangeAspect="1"/>
          </p:cNvPicPr>
          <p:nvPr/>
        </p:nvPicPr>
        <p:blipFill rotWithShape="1">
          <a:blip r:embed="rId2"/>
          <a:srcRect l="8535" t="29596" r="31037" b="24074"/>
          <a:stretch/>
        </p:blipFill>
        <p:spPr>
          <a:xfrm>
            <a:off x="541856" y="1284769"/>
            <a:ext cx="11050934" cy="4765964"/>
          </a:xfrm>
          <a:prstGeom prst="rect">
            <a:avLst/>
          </a:prstGeom>
        </p:spPr>
      </p:pic>
    </p:spTree>
    <p:extLst>
      <p:ext uri="{BB962C8B-B14F-4D97-AF65-F5344CB8AC3E}">
        <p14:creationId xmlns:p14="http://schemas.microsoft.com/office/powerpoint/2010/main" val="4278221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Deloitte – Case Study</a:t>
            </a:r>
            <a:endParaRPr lang="en-US" dirty="0"/>
          </a:p>
        </p:txBody>
      </p:sp>
      <p:sp>
        <p:nvSpPr>
          <p:cNvPr id="3" name="Content Placeholder 2"/>
          <p:cNvSpPr>
            <a:spLocks noGrp="1"/>
          </p:cNvSpPr>
          <p:nvPr>
            <p:ph idx="1"/>
          </p:nvPr>
        </p:nvSpPr>
        <p:spPr/>
        <p:txBody>
          <a:bodyPr>
            <a:normAutofit fontScale="85000" lnSpcReduction="10000"/>
          </a:bodyPr>
          <a:lstStyle/>
          <a:p>
            <a:r>
              <a:rPr lang="en-US" dirty="0"/>
              <a:t>Deloitte established an end-to-end CI/CD pipeline based on DevOps practices for a major P&amp;C insurer in </a:t>
            </a:r>
            <a:r>
              <a:rPr lang="en-US" dirty="0" smtClean="0"/>
              <a:t>a green </a:t>
            </a:r>
            <a:r>
              <a:rPr lang="en-US" dirty="0"/>
              <a:t>field </a:t>
            </a:r>
            <a:r>
              <a:rPr lang="en-US" dirty="0" smtClean="0"/>
              <a:t>environment</a:t>
            </a:r>
          </a:p>
          <a:p>
            <a:r>
              <a:rPr lang="en-US" dirty="0"/>
              <a:t>Pipeline </a:t>
            </a:r>
            <a:r>
              <a:rPr lang="en-US" dirty="0" smtClean="0"/>
              <a:t>Overview</a:t>
            </a:r>
          </a:p>
          <a:p>
            <a:pPr lvl="1"/>
            <a:r>
              <a:rPr lang="en-US" dirty="0" smtClean="0"/>
              <a:t>It used to be agile </a:t>
            </a:r>
            <a:r>
              <a:rPr lang="en-US" dirty="0"/>
              <a:t>approach with multiple scrum teams </a:t>
            </a:r>
            <a:r>
              <a:rPr lang="en-US" dirty="0" smtClean="0"/>
              <a:t>in </a:t>
            </a:r>
            <a:r>
              <a:rPr lang="en-US" dirty="0"/>
              <a:t>a synchronized 4-week sprint cycle</a:t>
            </a:r>
          </a:p>
          <a:p>
            <a:pPr lvl="1"/>
            <a:r>
              <a:rPr lang="en-US" dirty="0" smtClean="0"/>
              <a:t>The current pipeline </a:t>
            </a:r>
            <a:r>
              <a:rPr lang="en-US" dirty="0"/>
              <a:t>is </a:t>
            </a:r>
            <a:r>
              <a:rPr lang="en-US" dirty="0" smtClean="0"/>
              <a:t>supporting </a:t>
            </a:r>
            <a:r>
              <a:rPr lang="en-US" dirty="0"/>
              <a:t>~ 15 teams with around 100 on-demand, integrated </a:t>
            </a:r>
            <a:r>
              <a:rPr lang="en-US" dirty="0" smtClean="0"/>
              <a:t>dev/test environments </a:t>
            </a:r>
            <a:r>
              <a:rPr lang="en-US" dirty="0"/>
              <a:t>to enable high velocity for the Development and the QA team (~150 deployments daily into dev/ </a:t>
            </a:r>
            <a:r>
              <a:rPr lang="en-US" dirty="0" smtClean="0"/>
              <a:t>test environments</a:t>
            </a:r>
            <a:r>
              <a:rPr lang="en-US" dirty="0"/>
              <a:t>)</a:t>
            </a:r>
          </a:p>
          <a:p>
            <a:pPr lvl="1"/>
            <a:r>
              <a:rPr lang="en-US" dirty="0" smtClean="0"/>
              <a:t>Development </a:t>
            </a:r>
            <a:r>
              <a:rPr lang="en-US" dirty="0"/>
              <a:t>and QA teams </a:t>
            </a:r>
            <a:r>
              <a:rPr lang="en-US" dirty="0" smtClean="0"/>
              <a:t>can </a:t>
            </a:r>
            <a:r>
              <a:rPr lang="en-US" dirty="0"/>
              <a:t>initiate their own integrated </a:t>
            </a:r>
            <a:r>
              <a:rPr lang="en-US" dirty="0" smtClean="0"/>
              <a:t>environment builds </a:t>
            </a:r>
            <a:r>
              <a:rPr lang="en-US" dirty="0"/>
              <a:t>across the technology “stack” i.e., infrastructure to configuration</a:t>
            </a:r>
          </a:p>
          <a:p>
            <a:pPr lvl="1"/>
            <a:r>
              <a:rPr lang="en-US" dirty="0" smtClean="0"/>
              <a:t>Successful </a:t>
            </a:r>
            <a:r>
              <a:rPr lang="en-US" dirty="0"/>
              <a:t>builds of a dev/test environment are completed ~ 30 </a:t>
            </a:r>
            <a:r>
              <a:rPr lang="en-US" dirty="0" err="1"/>
              <a:t>mins</a:t>
            </a:r>
            <a:r>
              <a:rPr lang="en-US" dirty="0"/>
              <a:t> with a high success rate</a:t>
            </a:r>
          </a:p>
          <a:p>
            <a:pPr lvl="1"/>
            <a:r>
              <a:rPr lang="en-US" dirty="0" smtClean="0"/>
              <a:t>Pipeline </a:t>
            </a:r>
            <a:r>
              <a:rPr lang="en-US" dirty="0"/>
              <a:t>is being maintained and supported by a small team (approx. 5) for the entire program</a:t>
            </a:r>
          </a:p>
          <a:p>
            <a:pPr lvl="1"/>
            <a:r>
              <a:rPr lang="en-US" dirty="0" smtClean="0"/>
              <a:t>Automated </a:t>
            </a:r>
            <a:r>
              <a:rPr lang="en-US" dirty="0"/>
              <a:t>testing includes staged sanity and a nightly regression suite of over 1000 test cases</a:t>
            </a:r>
          </a:p>
          <a:p>
            <a:pPr lvl="1"/>
            <a:r>
              <a:rPr lang="en-US" dirty="0" smtClean="0"/>
              <a:t>Small </a:t>
            </a:r>
            <a:r>
              <a:rPr lang="en-US" dirty="0"/>
              <a:t>production releases take place on weekly basis with bigger releases going in monthly </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81</a:t>
            </a:fld>
            <a:endParaRPr lang="en-US" dirty="0"/>
          </a:p>
        </p:txBody>
      </p:sp>
    </p:spTree>
    <p:extLst>
      <p:ext uri="{BB962C8B-B14F-4D97-AF65-F5344CB8AC3E}">
        <p14:creationId xmlns:p14="http://schemas.microsoft.com/office/powerpoint/2010/main" val="54446461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82</a:t>
            </a:fld>
            <a:endParaRPr lang="en-US" dirty="0"/>
          </a:p>
        </p:txBody>
      </p:sp>
      <p:pic>
        <p:nvPicPr>
          <p:cNvPr id="5" name="Picture 4"/>
          <p:cNvPicPr>
            <a:picLocks noChangeAspect="1"/>
          </p:cNvPicPr>
          <p:nvPr/>
        </p:nvPicPr>
        <p:blipFill>
          <a:blip r:embed="rId2"/>
          <a:stretch>
            <a:fillRect/>
          </a:stretch>
        </p:blipFill>
        <p:spPr>
          <a:xfrm>
            <a:off x="347527" y="1564594"/>
            <a:ext cx="11692194" cy="4570986"/>
          </a:xfrm>
          <a:prstGeom prst="rect">
            <a:avLst/>
          </a:prstGeom>
        </p:spPr>
      </p:pic>
    </p:spTree>
    <p:extLst>
      <p:ext uri="{BB962C8B-B14F-4D97-AF65-F5344CB8AC3E}">
        <p14:creationId xmlns:p14="http://schemas.microsoft.com/office/powerpoint/2010/main" val="3521948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Deloitte – Case Study</a:t>
            </a:r>
          </a:p>
        </p:txBody>
      </p:sp>
      <p:sp>
        <p:nvSpPr>
          <p:cNvPr id="4" name="Slide Number Placeholder 3"/>
          <p:cNvSpPr>
            <a:spLocks noGrp="1"/>
          </p:cNvSpPr>
          <p:nvPr>
            <p:ph type="sldNum" sz="quarter" idx="12"/>
          </p:nvPr>
        </p:nvSpPr>
        <p:spPr/>
        <p:txBody>
          <a:bodyPr/>
          <a:lstStyle/>
          <a:p>
            <a:fld id="{B8DACC02-A2BD-4578-8E03-6D891060A695}" type="slidenum">
              <a:rPr lang="en-US" smtClean="0"/>
              <a:pPr/>
              <a:t>83</a:t>
            </a:fld>
            <a:endParaRPr lang="en-US" dirty="0"/>
          </a:p>
        </p:txBody>
      </p:sp>
      <p:pic>
        <p:nvPicPr>
          <p:cNvPr id="5" name="Picture 4"/>
          <p:cNvPicPr>
            <a:picLocks noChangeAspect="1"/>
          </p:cNvPicPr>
          <p:nvPr/>
        </p:nvPicPr>
        <p:blipFill>
          <a:blip r:embed="rId2"/>
          <a:stretch>
            <a:fillRect/>
          </a:stretch>
        </p:blipFill>
        <p:spPr>
          <a:xfrm>
            <a:off x="485303" y="1406880"/>
            <a:ext cx="10867743" cy="5099542"/>
          </a:xfrm>
          <a:prstGeom prst="rect">
            <a:avLst/>
          </a:prstGeom>
        </p:spPr>
      </p:pic>
    </p:spTree>
    <p:extLst>
      <p:ext uri="{BB962C8B-B14F-4D97-AF65-F5344CB8AC3E}">
        <p14:creationId xmlns:p14="http://schemas.microsoft.com/office/powerpoint/2010/main" val="14178763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1698" name="Rectangle 2"/>
          <p:cNvSpPr>
            <a:spLocks noGrp="1" noChangeArrowheads="1"/>
          </p:cNvSpPr>
          <p:nvPr>
            <p:ph type="title"/>
          </p:nvPr>
        </p:nvSpPr>
        <p:spPr/>
        <p:txBody>
          <a:bodyPr/>
          <a:lstStyle/>
          <a:p>
            <a:r>
              <a:rPr lang="en-US" dirty="0"/>
              <a:t>Waterfall vs Agile</a:t>
            </a:r>
          </a:p>
        </p:txBody>
      </p:sp>
      <p:sp>
        <p:nvSpPr>
          <p:cNvPr id="2" name="Slide Number Placeholder 1"/>
          <p:cNvSpPr>
            <a:spLocks noGrp="1"/>
          </p:cNvSpPr>
          <p:nvPr>
            <p:ph type="sldNum" sz="quarter" idx="12"/>
          </p:nvPr>
        </p:nvSpPr>
        <p:spPr/>
        <p:txBody>
          <a:bodyPr/>
          <a:lstStyle/>
          <a:p>
            <a:fld id="{B543A0FD-1CA6-4228-86A2-78061B4844C8}" type="slidenum">
              <a:rPr lang="en-US" smtClean="0"/>
              <a:t>9</a:t>
            </a:fld>
            <a:endParaRPr lang="en-US"/>
          </a:p>
        </p:txBody>
      </p:sp>
      <p:pic>
        <p:nvPicPr>
          <p:cNvPr id="8194" name="Picture 2" descr="What is Agile RTSM, Reall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950" y="1342537"/>
            <a:ext cx="6086475" cy="414337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Agile Vs Waterfall PowerPoint Template | SketchBubble"/>
          <p:cNvPicPr>
            <a:picLocks noChangeAspect="1" noChangeArrowheads="1"/>
          </p:cNvPicPr>
          <p:nvPr/>
        </p:nvPicPr>
        <p:blipFill rotWithShape="1">
          <a:blip r:embed="rId3">
            <a:extLst>
              <a:ext uri="{28A0092B-C50C-407E-A947-70E740481C1C}">
                <a14:useLocalDpi xmlns:a14="http://schemas.microsoft.com/office/drawing/2010/main" val="0"/>
              </a:ext>
            </a:extLst>
          </a:blip>
          <a:srcRect t="14551" b="12754"/>
          <a:stretch/>
        </p:blipFill>
        <p:spPr bwMode="auto">
          <a:xfrm>
            <a:off x="6606600" y="2124105"/>
            <a:ext cx="5131045" cy="2797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664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430</TotalTime>
  <Words>4265</Words>
  <Application>Microsoft Office PowerPoint</Application>
  <PresentationFormat>Widescreen</PresentationFormat>
  <Paragraphs>431</Paragraphs>
  <Slides>83</Slides>
  <Notes>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83</vt:i4>
      </vt:variant>
    </vt:vector>
  </HeadingPairs>
  <TitlesOfParts>
    <vt:vector size="89" baseType="lpstr">
      <vt:lpstr>Aller</vt:lpstr>
      <vt:lpstr>Arial</vt:lpstr>
      <vt:lpstr>Calibri</vt:lpstr>
      <vt:lpstr>Calibri Light</vt:lpstr>
      <vt:lpstr>Candara</vt:lpstr>
      <vt:lpstr>Office Theme</vt:lpstr>
      <vt:lpstr>DevOps Overview</vt:lpstr>
      <vt:lpstr>Outline</vt:lpstr>
      <vt:lpstr>Why DevOps?</vt:lpstr>
      <vt:lpstr>Waterfall Model</vt:lpstr>
      <vt:lpstr>Waterfall Model</vt:lpstr>
      <vt:lpstr>Limitations of Waterfall Model</vt:lpstr>
      <vt:lpstr>Limitations of Waterfall Model</vt:lpstr>
      <vt:lpstr>What is Agile Methodology?</vt:lpstr>
      <vt:lpstr>Waterfall vs Agile</vt:lpstr>
      <vt:lpstr>Agile Model</vt:lpstr>
      <vt:lpstr>Limitations of Agile</vt:lpstr>
      <vt:lpstr>Limitations of Agile</vt:lpstr>
      <vt:lpstr>Solution is DevOps</vt:lpstr>
      <vt:lpstr>DevOps Transformation</vt:lpstr>
      <vt:lpstr>Why DevOps?</vt:lpstr>
      <vt:lpstr>DevOps</vt:lpstr>
      <vt:lpstr>DevOps Benefits</vt:lpstr>
      <vt:lpstr>What is DevOps?</vt:lpstr>
      <vt:lpstr>What is DevOps?</vt:lpstr>
      <vt:lpstr>DevOps History</vt:lpstr>
      <vt:lpstr>DevOps Stats</vt:lpstr>
      <vt:lpstr>DevOps Stats</vt:lpstr>
      <vt:lpstr>What is DevOps?</vt:lpstr>
      <vt:lpstr>DevOps Lifecycle</vt:lpstr>
      <vt:lpstr>DevOps Lifecycle</vt:lpstr>
      <vt:lpstr>DevOps Goals</vt:lpstr>
      <vt:lpstr>Core Fundamentals of DevOps</vt:lpstr>
      <vt:lpstr>Core Fundamentals of DevOps</vt:lpstr>
      <vt:lpstr>Agile, Cont. Delivery, and the Three Way</vt:lpstr>
      <vt:lpstr>The Manufacturing Value Stream</vt:lpstr>
      <vt:lpstr>The Technology Value Stream</vt:lpstr>
      <vt:lpstr>Focus on Deployment Lead Time</vt:lpstr>
      <vt:lpstr>A Technology Value Stream</vt:lpstr>
      <vt:lpstr>Observing (%C/A) As a Measure of Rework</vt:lpstr>
      <vt:lpstr>DevOps: The Three Way</vt:lpstr>
      <vt:lpstr>DevOps: The Three Way</vt:lpstr>
      <vt:lpstr>The First Way: System Thinking</vt:lpstr>
      <vt:lpstr>The First Way: System Thinking</vt:lpstr>
      <vt:lpstr>Make our Work Visible</vt:lpstr>
      <vt:lpstr>Limit Work In Progress (WIP)</vt:lpstr>
      <vt:lpstr>Reduce Batch Sizes</vt:lpstr>
      <vt:lpstr>Reduce the Number of Handoffs</vt:lpstr>
      <vt:lpstr>Continually Identify and Elevate our Constraints</vt:lpstr>
      <vt:lpstr>Eliminate Hardship and Waste in the Value Stream</vt:lpstr>
      <vt:lpstr>The Second Way: The Feedback Principle</vt:lpstr>
      <vt:lpstr>The Second Way: The Principles of Feedback</vt:lpstr>
      <vt:lpstr>Working Safely Within Complex Systems</vt:lpstr>
      <vt:lpstr>See Problems as They Occur</vt:lpstr>
      <vt:lpstr>Swarm and Solve Problems to Build New Knowledge</vt:lpstr>
      <vt:lpstr>Keep Pushing Quality Closer to the Source</vt:lpstr>
      <vt:lpstr>Enable Optimizing for Downstream Work Centers</vt:lpstr>
      <vt:lpstr>The Third Way: Continuous Learning and Experimentation</vt:lpstr>
      <vt:lpstr>The Third Way: Continuous Learning and Experimentation</vt:lpstr>
      <vt:lpstr>Enabling Organizational Learning and a Safety Culture</vt:lpstr>
      <vt:lpstr>Institutionalize the Improvement of Daily Work</vt:lpstr>
      <vt:lpstr>Transform Local Discoveries into Global Improvements</vt:lpstr>
      <vt:lpstr>Inject Resilience Patterns into Daily work</vt:lpstr>
      <vt:lpstr>Leaders Reinforce a Learning Culture</vt:lpstr>
      <vt:lpstr>DevOps CALMS Framework</vt:lpstr>
      <vt:lpstr>DevOps – Myths vs Reality</vt:lpstr>
      <vt:lpstr>DevOps Tools and Stages</vt:lpstr>
      <vt:lpstr>DevOps Tools</vt:lpstr>
      <vt:lpstr>DevOps Stages</vt:lpstr>
      <vt:lpstr>Version Control (Continuous Development)</vt:lpstr>
      <vt:lpstr>Source Code Management</vt:lpstr>
      <vt:lpstr>Source Code Management</vt:lpstr>
      <vt:lpstr>Continuous Testing</vt:lpstr>
      <vt:lpstr>Continuous Integration</vt:lpstr>
      <vt:lpstr>Continuous Integration</vt:lpstr>
      <vt:lpstr>Continuous Delivery</vt:lpstr>
      <vt:lpstr>Continuous Deployment</vt:lpstr>
      <vt:lpstr>Continuous Deployment</vt:lpstr>
      <vt:lpstr>Configuration Management</vt:lpstr>
      <vt:lpstr>Configuration Management</vt:lpstr>
      <vt:lpstr>Containerization</vt:lpstr>
      <vt:lpstr>Continuous Monitoring</vt:lpstr>
      <vt:lpstr>Continuous Monitoring</vt:lpstr>
      <vt:lpstr>Nine Pillars of DevOps</vt:lpstr>
      <vt:lpstr>DevOps Case Study</vt:lpstr>
      <vt:lpstr>DevOps Use Case</vt:lpstr>
      <vt:lpstr>Deloitte – Case Study</vt:lpstr>
      <vt:lpstr>Deloitte – Case Study</vt:lpstr>
      <vt:lpstr>Deloitte – Case Study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Mamdouh Alenezi</dc:creator>
  <cp:lastModifiedBy>Dr. Mamdouh Alenezi</cp:lastModifiedBy>
  <cp:revision>72</cp:revision>
  <cp:lastPrinted>2021-10-18T07:27:50Z</cp:lastPrinted>
  <dcterms:created xsi:type="dcterms:W3CDTF">2021-10-12T10:09:12Z</dcterms:created>
  <dcterms:modified xsi:type="dcterms:W3CDTF">2022-09-14T07:44:49Z</dcterms:modified>
</cp:coreProperties>
</file>